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6" r:id="rId3"/>
    <p:sldId id="258" r:id="rId4"/>
    <p:sldId id="259" r:id="rId5"/>
    <p:sldId id="267"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6" r:id="rId19"/>
    <p:sldId id="277" r:id="rId20"/>
    <p:sldId id="27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B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0" autoAdjust="0"/>
  </p:normalViewPr>
  <p:slideViewPr>
    <p:cSldViewPr snapToGrid="0" snapToObjects="1">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3A574-2C79-5F44-8F3E-5A4652B99C42}"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295EC-D1CF-C04F-897D-96116640E8BD}" type="slidenum">
              <a:rPr lang="en-US" smtClean="0"/>
              <a:t>‹#›</a:t>
            </a:fld>
            <a:endParaRPr lang="en-US"/>
          </a:p>
        </p:txBody>
      </p:sp>
    </p:spTree>
    <p:extLst>
      <p:ext uri="{BB962C8B-B14F-4D97-AF65-F5344CB8AC3E}">
        <p14:creationId xmlns:p14="http://schemas.microsoft.com/office/powerpoint/2010/main" val="446382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Verdana" charset="0"/>
              </a:rPr>
              <a:t>Founded in 1978, the WFDSA is a global non-governmental, federation representing the direct selling industry worldwide. The Federation and is based in Washington D.C.</a:t>
            </a:r>
          </a:p>
          <a:p>
            <a:pPr marL="0" indent="0"/>
            <a:endParaRPr lang="en-US" dirty="0">
              <a:latin typeface="Verdana" charset="0"/>
            </a:endParaRPr>
          </a:p>
          <a:p>
            <a:pPr marL="171450" indent="-171450">
              <a:buFont typeface="Arial"/>
              <a:buChar char="•"/>
            </a:pPr>
            <a:r>
              <a:rPr lang="en-US" dirty="0">
                <a:latin typeface="Verdana" charset="0"/>
              </a:rPr>
              <a:t>WFDSA’s membership consists of 60 national Direct Selling Associations and one regional federation – the Federation of European Direct Selling Associations </a:t>
            </a:r>
            <a:r>
              <a:rPr lang="en-US">
                <a:latin typeface="Verdana" charset="0"/>
              </a:rPr>
              <a:t>(Seldia).  </a:t>
            </a:r>
            <a:endParaRPr lang="en-US" dirty="0">
              <a:latin typeface="Verdana" charset="0"/>
            </a:endParaRPr>
          </a:p>
          <a:p>
            <a:pPr marL="0" indent="0"/>
            <a:endParaRPr lang="en-US" dirty="0">
              <a:latin typeface="Verdana" charset="0"/>
            </a:endParaRPr>
          </a:p>
          <a:p>
            <a:pPr marL="171450" indent="-171450">
              <a:buFont typeface="Arial"/>
              <a:buChar char="•"/>
            </a:pPr>
            <a:r>
              <a:rPr lang="en-US" dirty="0">
                <a:latin typeface="Verdana" charset="0"/>
              </a:rPr>
              <a:t>WFDSA pursues the highest level of ethical conduct in the global marketplace, fosters advocacy by partnering with government, consumer and academic leaders, and strengthens management of national and regional Direct Selling Associations (DSAs).  </a:t>
            </a:r>
          </a:p>
          <a:p>
            <a:pPr marL="0" indent="0"/>
            <a:endParaRPr lang="en-US" dirty="0">
              <a:latin typeface="Verdana" charset="0"/>
            </a:endParaRPr>
          </a:p>
          <a:p>
            <a:pPr marL="171450" indent="-171450">
              <a:buFont typeface="Arial"/>
              <a:buChar char="•"/>
            </a:pPr>
            <a:r>
              <a:rPr lang="en-US" dirty="0">
                <a:latin typeface="Verdana" charset="0"/>
              </a:rPr>
              <a:t>In 2009, the industry had sales volume of 114 billion US Dollars worldwide utilizing more than 66 million distributors.  </a:t>
            </a:r>
          </a:p>
        </p:txBody>
      </p:sp>
      <p:sp>
        <p:nvSpPr>
          <p:cNvPr id="4" name="Slide Number Placeholder 3"/>
          <p:cNvSpPr>
            <a:spLocks noGrp="1"/>
          </p:cNvSpPr>
          <p:nvPr>
            <p:ph type="sldNum" sz="quarter" idx="10"/>
          </p:nvPr>
        </p:nvSpPr>
        <p:spPr/>
        <p:txBody>
          <a:bodyPr/>
          <a:lstStyle/>
          <a:p>
            <a:fld id="{001295EC-D1CF-C04F-897D-96116640E8BD}" type="slidenum">
              <a:rPr lang="en-US" smtClean="0"/>
              <a:t>4</a:t>
            </a:fld>
            <a:endParaRPr lang="en-US"/>
          </a:p>
        </p:txBody>
      </p:sp>
    </p:spTree>
    <p:extLst>
      <p:ext uri="{BB962C8B-B14F-4D97-AF65-F5344CB8AC3E}">
        <p14:creationId xmlns:p14="http://schemas.microsoft.com/office/powerpoint/2010/main" val="390268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sz="1000" dirty="0">
                <a:latin typeface="Verdana" charset="0"/>
              </a:rPr>
              <a:t>Under the WFDSA World Codes of Conduct, companies and direct sellers cannot provide false or misleading statements about the earnings opportunity.  If any statements are made regarding how much someone can earn, the statement must be based on documented facts. </a:t>
            </a:r>
          </a:p>
          <a:p>
            <a:pPr marL="0" indent="0" eaLnBrk="1" hangingPunct="1"/>
            <a:endParaRPr lang="en-US" sz="1000" dirty="0">
              <a:latin typeface="Verdana" charset="0"/>
            </a:endParaRPr>
          </a:p>
          <a:p>
            <a:pPr marL="0" indent="0" eaLnBrk="1" hangingPunct="1"/>
            <a:r>
              <a:rPr lang="en-US" sz="1000" dirty="0">
                <a:latin typeface="Verdana" charset="0"/>
              </a:rPr>
              <a:t>You cannot suggest the opportunity will result in yachts, mansions, expensive jewelry or cars.  The power of suggestion by showing photos of these luxury items is unethical.  </a:t>
            </a:r>
          </a:p>
          <a:p>
            <a:endParaRPr lang="en-US" sz="1000"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14</a:t>
            </a:fld>
            <a:endParaRPr lang="en-US"/>
          </a:p>
        </p:txBody>
      </p:sp>
    </p:spTree>
    <p:extLst>
      <p:ext uri="{BB962C8B-B14F-4D97-AF65-F5344CB8AC3E}">
        <p14:creationId xmlns:p14="http://schemas.microsoft.com/office/powerpoint/2010/main" val="245207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sz="1000" dirty="0">
                <a:latin typeface="Verdana" charset="0"/>
              </a:rPr>
              <a:t>Buyback of product (Repurchase)</a:t>
            </a:r>
          </a:p>
          <a:p>
            <a:pPr marL="0" indent="0" eaLnBrk="1" hangingPunct="1"/>
            <a:endParaRPr lang="en-US" sz="1000" dirty="0">
              <a:latin typeface="Verdana" charset="0"/>
            </a:endParaRPr>
          </a:p>
          <a:p>
            <a:pPr marL="0" indent="0"/>
            <a:r>
              <a:rPr lang="en-US" sz="1000" dirty="0">
                <a:latin typeface="Verdana" charset="0"/>
              </a:rPr>
              <a:t>The Company should not encourage its distributors to purchase inventory in amounts too large to sell within a reasonable amount of time.</a:t>
            </a:r>
          </a:p>
          <a:p>
            <a:pPr marL="0" indent="0"/>
            <a:endParaRPr lang="en-US" sz="1000" dirty="0">
              <a:latin typeface="Verdana" charset="0"/>
            </a:endParaRPr>
          </a:p>
          <a:p>
            <a:pPr marL="0" indent="0"/>
            <a:r>
              <a:rPr lang="en-US" sz="1000" dirty="0">
                <a:latin typeface="Verdana" charset="0"/>
              </a:rPr>
              <a:t>This part of the Code protects against the problem of inventory loading</a:t>
            </a:r>
          </a:p>
          <a:p>
            <a:pPr marL="0" indent="0"/>
            <a:endParaRPr lang="en-US" sz="1000" dirty="0">
              <a:latin typeface="Verdana" charset="0"/>
            </a:endParaRPr>
          </a:p>
          <a:p>
            <a:pPr marL="0" indent="0"/>
            <a:r>
              <a:rPr lang="en-US" sz="1000" dirty="0">
                <a:latin typeface="Verdana" charset="0"/>
              </a:rPr>
              <a:t>If you decide to leave the business the company will repurchase, at not less than 90% of the original net cost, all marketable inventory and sales aids purchased by distributors during the previous 12 months, </a:t>
            </a:r>
          </a:p>
          <a:p>
            <a:pPr marL="0" indent="0" eaLnBrk="1" hangingPunct="1"/>
            <a:endParaRPr lang="en-US" sz="1000" dirty="0">
              <a:latin typeface="Verdana" charset="0"/>
            </a:endParaRPr>
          </a:p>
          <a:p>
            <a:pPr marL="0" indent="0" eaLnBrk="1" hangingPunct="1">
              <a:buFont typeface="Symbol" charset="0"/>
              <a:buNone/>
            </a:pPr>
            <a:endParaRPr lang="en-US" sz="1000" dirty="0">
              <a:latin typeface="Verdana" charset="0"/>
            </a:endParaRPr>
          </a:p>
          <a:p>
            <a:endParaRPr lang="en-US" sz="1000"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15</a:t>
            </a:fld>
            <a:endParaRPr lang="en-US"/>
          </a:p>
        </p:txBody>
      </p:sp>
    </p:spTree>
    <p:extLst>
      <p:ext uri="{BB962C8B-B14F-4D97-AF65-F5344CB8AC3E}">
        <p14:creationId xmlns:p14="http://schemas.microsoft.com/office/powerpoint/2010/main" val="245207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dirty="0">
                <a:latin typeface="Verdana" charset="0"/>
              </a:rPr>
              <a:t>Neither companies nor the direct sellers can make false claims about a product  </a:t>
            </a:r>
          </a:p>
          <a:p>
            <a:pPr marL="0" indent="0"/>
            <a:endParaRPr lang="en-US" sz="1000" dirty="0">
              <a:latin typeface="Verdana" charset="0"/>
            </a:endParaRPr>
          </a:p>
          <a:p>
            <a:pPr marL="0" indent="0"/>
            <a:r>
              <a:rPr lang="en-US" sz="1000" dirty="0">
                <a:latin typeface="Verdana" charset="0"/>
              </a:rPr>
              <a:t>Refrain from exaggerating the product’s benefits.  </a:t>
            </a:r>
          </a:p>
          <a:p>
            <a:pPr marL="0" indent="0"/>
            <a:endParaRPr lang="en-US" sz="1000" dirty="0">
              <a:latin typeface="Verdana" charset="0"/>
            </a:endParaRPr>
          </a:p>
          <a:p>
            <a:pPr marL="0" indent="0"/>
            <a:r>
              <a:rPr lang="en-US" sz="1000" dirty="0">
                <a:latin typeface="Verdana" charset="0"/>
              </a:rPr>
              <a:t>Company personnel should check with their regulatory advisors and distributors should adhere to those claims made in writing by the company.</a:t>
            </a:r>
          </a:p>
          <a:p>
            <a:pPr marL="0" indent="0"/>
            <a:endParaRPr lang="en-US" sz="1000" dirty="0">
              <a:latin typeface="Verdana" charset="0"/>
            </a:endParaRPr>
          </a:p>
          <a:p>
            <a:pPr marL="0" indent="0"/>
            <a:r>
              <a:rPr lang="en-US" sz="1000" dirty="0">
                <a:latin typeface="Verdana" charset="0"/>
              </a:rPr>
              <a:t>Example 1 photo: This product is “the skin cancer treatment” – such claims are prohibited, i.e., that is, unless the regulatory advisors can substantiate such a claim</a:t>
            </a:r>
          </a:p>
          <a:p>
            <a:pPr marL="0" indent="0"/>
            <a:endParaRPr lang="en-US" sz="1000" dirty="0">
              <a:latin typeface="Verdana" charset="0"/>
            </a:endParaRPr>
          </a:p>
          <a:p>
            <a:endParaRPr lang="en-US" sz="1000"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16</a:t>
            </a:fld>
            <a:endParaRPr lang="en-US"/>
          </a:p>
        </p:txBody>
      </p:sp>
    </p:spTree>
    <p:extLst>
      <p:ext uri="{BB962C8B-B14F-4D97-AF65-F5344CB8AC3E}">
        <p14:creationId xmlns:p14="http://schemas.microsoft.com/office/powerpoint/2010/main" val="245207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charset="0"/>
              </a:rPr>
              <a:t>Companies shall prohibit Direct Sellers from marketing or requiring the purchase by others of any materials that are inconsistent with Company policies and procedures. </a:t>
            </a:r>
          </a:p>
          <a:p>
            <a:endParaRPr lang="en-US" dirty="0">
              <a:latin typeface="Verdana" charset="0"/>
            </a:endParaRPr>
          </a:p>
          <a:p>
            <a:r>
              <a:rPr lang="en-US" dirty="0">
                <a:latin typeface="Verdana" charset="0"/>
              </a:rPr>
              <a:t>Companies shall provide adequate training to enable Direct Sellers to operate ethically.</a:t>
            </a:r>
            <a:r>
              <a:rPr lang="en-US" b="1" dirty="0">
                <a:latin typeface="Verdana" charset="0"/>
              </a:rPr>
              <a:t> </a:t>
            </a:r>
            <a:endParaRPr lang="en-US" dirty="0">
              <a:latin typeface="Verdana" charset="0"/>
            </a:endParaRPr>
          </a:p>
          <a:p>
            <a:endParaRPr lang="en-US" dirty="0">
              <a:latin typeface="Verdana" charset="0"/>
            </a:endParaRPr>
          </a:p>
          <a:p>
            <a:r>
              <a:rPr lang="en-US" dirty="0">
                <a:latin typeface="Verdana" charset="0"/>
              </a:rPr>
              <a:t>Direct Sellers should:</a:t>
            </a:r>
          </a:p>
          <a:p>
            <a:pPr lvl="1"/>
            <a:r>
              <a:rPr lang="en-US" dirty="0">
                <a:latin typeface="Verdana" charset="0"/>
              </a:rPr>
              <a:t>(</a:t>
            </a:r>
            <a:r>
              <a:rPr lang="en-US" dirty="0" err="1">
                <a:latin typeface="Verdana" charset="0"/>
              </a:rPr>
              <a:t>i</a:t>
            </a:r>
            <a:r>
              <a:rPr lang="en-US" dirty="0">
                <a:latin typeface="Verdana" charset="0"/>
              </a:rPr>
              <a:t>) utilize compliant materials </a:t>
            </a:r>
          </a:p>
          <a:p>
            <a:pPr lvl="1"/>
            <a:r>
              <a:rPr lang="en-US" dirty="0">
                <a:latin typeface="Verdana" charset="0"/>
              </a:rPr>
              <a:t>(ii) refrain from making the purchase of such sales aids a requirement</a:t>
            </a:r>
          </a:p>
          <a:p>
            <a:pPr lvl="1"/>
            <a:r>
              <a:rPr lang="en-US" dirty="0">
                <a:latin typeface="Verdana" charset="0"/>
              </a:rPr>
              <a:t>(iii) provide sales aids at a reasonable and fair price </a:t>
            </a:r>
          </a:p>
          <a:p>
            <a:pPr lvl="1"/>
            <a:r>
              <a:rPr lang="en-US" dirty="0">
                <a:latin typeface="Verdana" charset="0"/>
              </a:rPr>
              <a:t>(iv) offer a written return policy</a:t>
            </a:r>
          </a:p>
          <a:p>
            <a:endParaRPr lang="en-US"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17</a:t>
            </a:fld>
            <a:endParaRPr lang="en-US"/>
          </a:p>
        </p:txBody>
      </p:sp>
    </p:spTree>
    <p:extLst>
      <p:ext uri="{BB962C8B-B14F-4D97-AF65-F5344CB8AC3E}">
        <p14:creationId xmlns:p14="http://schemas.microsoft.com/office/powerpoint/2010/main" val="245207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dirty="0">
                <a:latin typeface="Verdana" charset="0"/>
              </a:rPr>
              <a:t>DSAs as well as companies should:</a:t>
            </a:r>
          </a:p>
          <a:p>
            <a:pPr marL="742950" lvl="1" indent="-285750" eaLnBrk="1" hangingPunct="1"/>
            <a:endParaRPr lang="en-US" dirty="0">
              <a:latin typeface="Verdana" charset="0"/>
            </a:endParaRPr>
          </a:p>
          <a:p>
            <a:pPr marL="742950" lvl="1" indent="-285750" eaLnBrk="1" hangingPunct="1"/>
            <a:r>
              <a:rPr lang="en-US" dirty="0">
                <a:latin typeface="Verdana" charset="0"/>
              </a:rPr>
              <a:t>Live the Code by complying with its provisions</a:t>
            </a:r>
          </a:p>
          <a:p>
            <a:pPr marL="1143000" lvl="2" indent="-228600" eaLnBrk="1" hangingPunct="1"/>
            <a:r>
              <a:rPr lang="en-US" dirty="0">
                <a:latin typeface="Verdana" charset="0"/>
              </a:rPr>
              <a:t>DSAs can live the Code by enforcing it where violations exist</a:t>
            </a:r>
          </a:p>
          <a:p>
            <a:pPr marL="742950" lvl="1" indent="-285750" eaLnBrk="1" hangingPunct="1"/>
            <a:endParaRPr lang="en-US" dirty="0">
              <a:latin typeface="Verdana" charset="0"/>
            </a:endParaRPr>
          </a:p>
          <a:p>
            <a:pPr marL="742950" lvl="1" indent="-285750" eaLnBrk="1" hangingPunct="1"/>
            <a:r>
              <a:rPr lang="en-US" dirty="0">
                <a:latin typeface="Verdana" charset="0"/>
              </a:rPr>
              <a:t>Communicating the Code</a:t>
            </a:r>
          </a:p>
          <a:p>
            <a:pPr marL="1143000" lvl="2" indent="-228600" eaLnBrk="1" hangingPunct="1"/>
            <a:r>
              <a:rPr lang="en-US" dirty="0">
                <a:latin typeface="Verdana" charset="0"/>
              </a:rPr>
              <a:t>To Member Companies</a:t>
            </a:r>
          </a:p>
          <a:p>
            <a:pPr marL="1143000" lvl="2" indent="-228600" eaLnBrk="1" hangingPunct="1"/>
            <a:r>
              <a:rPr lang="en-US" dirty="0">
                <a:latin typeface="Verdana" charset="0"/>
              </a:rPr>
              <a:t>To consumers</a:t>
            </a:r>
          </a:p>
          <a:p>
            <a:pPr marL="1143000" lvl="2" indent="-228600" eaLnBrk="1" hangingPunct="1">
              <a:buFontTx/>
              <a:buNone/>
            </a:pPr>
            <a:endParaRPr lang="en-US" dirty="0">
              <a:latin typeface="Verdana" charset="0"/>
            </a:endParaRPr>
          </a:p>
          <a:p>
            <a:pPr marL="742950" lvl="1" indent="-285750" eaLnBrk="1" hangingPunct="1"/>
            <a:r>
              <a:rPr lang="en-US" dirty="0">
                <a:latin typeface="Verdana" charset="0"/>
              </a:rPr>
              <a:t>Promote the Code to external constituents such as:</a:t>
            </a:r>
          </a:p>
          <a:p>
            <a:pPr marL="1143000" lvl="2" indent="-228600" eaLnBrk="1" hangingPunct="1"/>
            <a:r>
              <a:rPr lang="en-US" dirty="0">
                <a:latin typeface="Verdana" charset="0"/>
              </a:rPr>
              <a:t>Government officials</a:t>
            </a:r>
          </a:p>
          <a:p>
            <a:pPr marL="1143000" lvl="2" indent="-228600" eaLnBrk="1" hangingPunct="1"/>
            <a:r>
              <a:rPr lang="en-US" dirty="0">
                <a:latin typeface="Verdana" charset="0"/>
              </a:rPr>
              <a:t>Consumer advocates</a:t>
            </a:r>
          </a:p>
          <a:p>
            <a:pPr marL="1143000" lvl="2" indent="-228600" eaLnBrk="1" hangingPunct="1"/>
            <a:r>
              <a:rPr lang="en-US" dirty="0">
                <a:latin typeface="Verdana" charset="0"/>
              </a:rPr>
              <a:t>Press / Media</a:t>
            </a:r>
          </a:p>
          <a:p>
            <a:pPr marL="1143000" lvl="2" indent="-228600" eaLnBrk="1" hangingPunct="1"/>
            <a:r>
              <a:rPr lang="en-US" dirty="0">
                <a:latin typeface="Verdana" charset="0"/>
              </a:rPr>
              <a:t>Academicians</a:t>
            </a:r>
          </a:p>
          <a:p>
            <a:pPr marL="1143000" lvl="2" indent="-228600" eaLnBrk="1" hangingPunct="1"/>
            <a:endParaRPr lang="en-US" dirty="0">
              <a:latin typeface="Verdana" charset="0"/>
            </a:endParaRPr>
          </a:p>
          <a:p>
            <a:pPr marL="1143000" lvl="2" indent="-228600" eaLnBrk="1" hangingPunct="1"/>
            <a:endParaRPr lang="en-US" dirty="0">
              <a:latin typeface="Verdana" charset="0"/>
            </a:endParaRPr>
          </a:p>
          <a:p>
            <a:pPr marL="742950" lvl="1" indent="-285750" eaLnBrk="1" hangingPunct="1"/>
            <a:endParaRPr lang="en-US"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18</a:t>
            </a:fld>
            <a:endParaRPr lang="en-US"/>
          </a:p>
        </p:txBody>
      </p:sp>
    </p:spTree>
    <p:extLst>
      <p:ext uri="{BB962C8B-B14F-4D97-AF65-F5344CB8AC3E}">
        <p14:creationId xmlns:p14="http://schemas.microsoft.com/office/powerpoint/2010/main" val="50410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charset="0"/>
              </a:rPr>
              <a:t>How should a DSA “Live the Code?</a:t>
            </a:r>
          </a:p>
          <a:p>
            <a:endParaRPr lang="en-US" dirty="0">
              <a:latin typeface="Verdana" charset="0"/>
            </a:endParaRPr>
          </a:p>
          <a:p>
            <a:r>
              <a:rPr lang="en-US" dirty="0">
                <a:latin typeface="Verdana" charset="0"/>
              </a:rPr>
              <a:t>By making certain the DSA has an Independent Code Administrator </a:t>
            </a:r>
          </a:p>
          <a:p>
            <a:r>
              <a:rPr lang="en-US" dirty="0">
                <a:latin typeface="Verdana" charset="0"/>
              </a:rPr>
              <a:t>By publicizing the contact information of the Independent Code Administrator </a:t>
            </a:r>
          </a:p>
          <a:p>
            <a:pPr lvl="1"/>
            <a:r>
              <a:rPr lang="en-US" dirty="0">
                <a:latin typeface="Verdana" charset="0"/>
              </a:rPr>
              <a:t>For the consumers</a:t>
            </a:r>
          </a:p>
          <a:p>
            <a:pPr lvl="1"/>
            <a:r>
              <a:rPr lang="en-US" dirty="0">
                <a:latin typeface="Verdana" charset="0"/>
              </a:rPr>
              <a:t>For the independent sales distributors</a:t>
            </a:r>
          </a:p>
          <a:p>
            <a:endParaRPr lang="en-US" dirty="0">
              <a:latin typeface="Verdana" charset="0"/>
            </a:endParaRPr>
          </a:p>
          <a:p>
            <a:r>
              <a:rPr lang="en-US" dirty="0">
                <a:latin typeface="Verdana" charset="0"/>
              </a:rPr>
              <a:t>By publicizing its Code Complaint Handling Procedures</a:t>
            </a:r>
          </a:p>
          <a:p>
            <a:endParaRPr lang="en-US" dirty="0">
              <a:latin typeface="Verdana" charset="0"/>
            </a:endParaRPr>
          </a:p>
          <a:p>
            <a:endParaRPr lang="en-US"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19</a:t>
            </a:fld>
            <a:endParaRPr lang="en-US"/>
          </a:p>
        </p:txBody>
      </p:sp>
    </p:spTree>
    <p:extLst>
      <p:ext uri="{BB962C8B-B14F-4D97-AF65-F5344CB8AC3E}">
        <p14:creationId xmlns:p14="http://schemas.microsoft.com/office/powerpoint/2010/main" val="110809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Verdana" charset="0"/>
              </a:rPr>
              <a:t>DSAs must Communicate the Code – Requirements</a:t>
            </a:r>
          </a:p>
          <a:p>
            <a:endParaRPr lang="en-US" b="1" u="sng" dirty="0">
              <a:latin typeface="Verdana" charset="0"/>
            </a:endParaRPr>
          </a:p>
          <a:p>
            <a:r>
              <a:rPr lang="en-US" dirty="0">
                <a:latin typeface="Verdana" charset="0"/>
              </a:rPr>
              <a:t>They should publish the Code in its entirety on their website.</a:t>
            </a:r>
          </a:p>
          <a:p>
            <a:endParaRPr lang="en-US" dirty="0">
              <a:latin typeface="Verdana" charset="0"/>
            </a:endParaRPr>
          </a:p>
          <a:p>
            <a:r>
              <a:rPr lang="en-US" dirty="0">
                <a:latin typeface="Verdana" charset="0"/>
              </a:rPr>
              <a:t>They should also publish the Code at a Glance. </a:t>
            </a:r>
          </a:p>
          <a:p>
            <a:endParaRPr lang="en-US" dirty="0">
              <a:latin typeface="Verdana" charset="0"/>
            </a:endParaRPr>
          </a:p>
          <a:p>
            <a:r>
              <a:rPr lang="en-US" dirty="0">
                <a:latin typeface="Verdana" charset="0"/>
              </a:rPr>
              <a:t>They should include complaint handling procedures, and </a:t>
            </a:r>
          </a:p>
          <a:p>
            <a:endParaRPr lang="en-US" dirty="0">
              <a:latin typeface="Verdana" charset="0"/>
            </a:endParaRPr>
          </a:p>
          <a:p>
            <a:r>
              <a:rPr lang="en-US" dirty="0">
                <a:latin typeface="Verdana" charset="0"/>
              </a:rPr>
              <a:t>They should include information regarding how to contact the Independent Code  Administrator.</a:t>
            </a:r>
          </a:p>
          <a:p>
            <a:endParaRPr lang="en-US" dirty="0">
              <a:latin typeface="Verdana" charset="0"/>
            </a:endParaRPr>
          </a:p>
          <a:p>
            <a:endParaRPr lang="en-US" dirty="0">
              <a:latin typeface="Verdana" charset="0"/>
            </a:endParaRPr>
          </a:p>
          <a:p>
            <a:endParaRPr lang="en-US" dirty="0"/>
          </a:p>
        </p:txBody>
      </p:sp>
      <p:sp>
        <p:nvSpPr>
          <p:cNvPr id="4" name="Slide Number Placeholder 3"/>
          <p:cNvSpPr>
            <a:spLocks noGrp="1"/>
          </p:cNvSpPr>
          <p:nvPr>
            <p:ph type="sldNum" sz="quarter" idx="10"/>
          </p:nvPr>
        </p:nvSpPr>
        <p:spPr/>
        <p:txBody>
          <a:bodyPr/>
          <a:lstStyle/>
          <a:p>
            <a:fld id="{001295EC-D1CF-C04F-897D-96116640E8BD}" type="slidenum">
              <a:rPr lang="en-US" smtClean="0"/>
              <a:t>20</a:t>
            </a:fld>
            <a:endParaRPr lang="en-US"/>
          </a:p>
        </p:txBody>
      </p:sp>
    </p:spTree>
    <p:extLst>
      <p:ext uri="{BB962C8B-B14F-4D97-AF65-F5344CB8AC3E}">
        <p14:creationId xmlns:p14="http://schemas.microsoft.com/office/powerpoint/2010/main" val="320457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95EC-D1CF-C04F-897D-96116640E8BD}" type="slidenum">
              <a:rPr lang="en-US" smtClean="0"/>
              <a:t>21</a:t>
            </a:fld>
            <a:endParaRPr lang="en-US"/>
          </a:p>
        </p:txBody>
      </p:sp>
    </p:spTree>
    <p:extLst>
      <p:ext uri="{BB962C8B-B14F-4D97-AF65-F5344CB8AC3E}">
        <p14:creationId xmlns:p14="http://schemas.microsoft.com/office/powerpoint/2010/main" val="204802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Verdana" charset="0"/>
              </a:rPr>
              <a:t>Why is the Code so important? </a:t>
            </a:r>
          </a:p>
          <a:p>
            <a:pPr marL="0" indent="0"/>
            <a:endParaRPr lang="en-US" dirty="0">
              <a:latin typeface="Verdana" charset="0"/>
            </a:endParaRPr>
          </a:p>
          <a:p>
            <a:pPr marL="0" indent="0"/>
            <a:r>
              <a:rPr lang="en-US" dirty="0">
                <a:latin typeface="Verdana" charset="0"/>
              </a:rPr>
              <a:t>There are very few industries that touch people’s lives like direct selling. Our industry has a century-long history of serving the public with quality products and trusted relationships. However, this positive impact is often overshadowed by public concerns that direct sellers can be overly aggressive. Or, that direct selling companies misrepresent the opportunity to potential recruits.</a:t>
            </a:r>
          </a:p>
          <a:p>
            <a:pPr marL="0" indent="0"/>
            <a:endParaRPr lang="en-US" dirty="0">
              <a:latin typeface="Verdana" charset="0"/>
            </a:endParaRPr>
          </a:p>
          <a:p>
            <a:pPr marL="0" indent="0"/>
            <a:r>
              <a:rPr lang="en-US" dirty="0">
                <a:latin typeface="Verdana" charset="0"/>
              </a:rPr>
              <a:t>Certainly, there are unethical direct sellers who engage in these practices. While we do not admit these types of companies to membership in our association, nonetheless they give our industry a bad name. That’s why it’s so important for us, as reputable direct sellers, to take control of our image and our reputation. By creating public awareness for our Code of Ethics we strengthen public trust and confidence in our industry. </a:t>
            </a:r>
          </a:p>
          <a:p>
            <a:pPr marL="0" indent="0"/>
            <a:endParaRPr lang="en-US" dirty="0">
              <a:latin typeface="Verdana" charset="0"/>
            </a:endParaRPr>
          </a:p>
          <a:p>
            <a:pPr marL="0" indent="0"/>
            <a:r>
              <a:rPr lang="en-US" dirty="0">
                <a:latin typeface="Verdana" charset="0"/>
              </a:rPr>
              <a:t>Building awareness for our Code of Ethics cannot be the work of some DSAs or some companies. It is everyone’s responsibility. By working together as a united industry, the power of our efforts will be multiplied and we can unleash the full power of the Code to enhance the reputation of direct selling and create a business climate in which we can all succeed and prosper. </a:t>
            </a:r>
          </a:p>
        </p:txBody>
      </p:sp>
      <p:sp>
        <p:nvSpPr>
          <p:cNvPr id="4" name="Slide Number Placeholder 3"/>
          <p:cNvSpPr>
            <a:spLocks noGrp="1"/>
          </p:cNvSpPr>
          <p:nvPr>
            <p:ph type="sldNum" sz="quarter" idx="10"/>
          </p:nvPr>
        </p:nvSpPr>
        <p:spPr/>
        <p:txBody>
          <a:bodyPr/>
          <a:lstStyle/>
          <a:p>
            <a:fld id="{001295EC-D1CF-C04F-897D-96116640E8BD}" type="slidenum">
              <a:rPr lang="en-US" smtClean="0"/>
              <a:t>6</a:t>
            </a:fld>
            <a:endParaRPr lang="en-US"/>
          </a:p>
        </p:txBody>
      </p:sp>
    </p:spTree>
    <p:extLst>
      <p:ext uri="{BB962C8B-B14F-4D97-AF65-F5344CB8AC3E}">
        <p14:creationId xmlns:p14="http://schemas.microsoft.com/office/powerpoint/2010/main" val="261254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Verdana" charset="0"/>
              </a:rPr>
              <a:t>So what are the benefits of the Code and why do Companies want to comply with the Code?</a:t>
            </a:r>
          </a:p>
          <a:p>
            <a:endParaRPr lang="en-US" b="1" dirty="0">
              <a:latin typeface="Verdana" charset="0"/>
            </a:endParaRPr>
          </a:p>
          <a:p>
            <a:r>
              <a:rPr lang="en-US" dirty="0">
                <a:latin typeface="Verdana" charset="0"/>
              </a:rPr>
              <a:t>The direct selling industry has not been over burdened with extensive government regulation and / or legislation.  This industry has shown that effective self-regulation affords the consumer many protections which often exceed existing laws and eliminate the need for strict and sometimes costly government regulation.  </a:t>
            </a:r>
          </a:p>
          <a:p>
            <a:endParaRPr lang="en-US" dirty="0">
              <a:latin typeface="Verdana" charset="0"/>
            </a:endParaRPr>
          </a:p>
          <a:p>
            <a:r>
              <a:rPr lang="en-US" dirty="0">
                <a:latin typeface="Verdana" charset="0"/>
              </a:rPr>
              <a:t>The Code can be used as a sales aid by member companies and a recruiting tool.  Knowledge of the Code will provide potential recruits with assurances about the company and the industry and will protect the potential recruits as well.    </a:t>
            </a:r>
          </a:p>
          <a:p>
            <a:endParaRPr lang="en-US" dirty="0">
              <a:latin typeface="Verdana" charset="0"/>
            </a:endParaRPr>
          </a:p>
          <a:p>
            <a:r>
              <a:rPr lang="en-US" dirty="0">
                <a:latin typeface="Verdana" charset="0"/>
              </a:rPr>
              <a:t>Direct selling companies will see the benefits of DSA membership and those non-member companies will be more likely to join their local DSA and abide by the Code, thus reducing the number of companies likely to cause harm to the industry’s reputation.</a:t>
            </a:r>
          </a:p>
          <a:p>
            <a:endParaRPr lang="en-US" dirty="0">
              <a:latin typeface="Verdana" charset="0"/>
            </a:endParaRPr>
          </a:p>
          <a:p>
            <a:r>
              <a:rPr lang="en-US" dirty="0">
                <a:latin typeface="Verdana" charset="0"/>
              </a:rPr>
              <a:t>By working together as a united industry,, the power of our efforts will be multiplied and we can unleash the full power of the Code to enhance the reputation of direct selling and create a business climate in which we can all succeed and prosper.</a:t>
            </a:r>
          </a:p>
        </p:txBody>
      </p:sp>
      <p:sp>
        <p:nvSpPr>
          <p:cNvPr id="4" name="Slide Number Placeholder 3"/>
          <p:cNvSpPr>
            <a:spLocks noGrp="1"/>
          </p:cNvSpPr>
          <p:nvPr>
            <p:ph type="sldNum" sz="quarter" idx="10"/>
          </p:nvPr>
        </p:nvSpPr>
        <p:spPr/>
        <p:txBody>
          <a:bodyPr/>
          <a:lstStyle/>
          <a:p>
            <a:fld id="{001295EC-D1CF-C04F-897D-96116640E8BD}" type="slidenum">
              <a:rPr lang="en-US" smtClean="0"/>
              <a:t>7</a:t>
            </a:fld>
            <a:endParaRPr lang="en-US"/>
          </a:p>
        </p:txBody>
      </p:sp>
    </p:spTree>
    <p:extLst>
      <p:ext uri="{BB962C8B-B14F-4D97-AF65-F5344CB8AC3E}">
        <p14:creationId xmlns:p14="http://schemas.microsoft.com/office/powerpoint/2010/main" val="224095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charset="0"/>
              </a:rPr>
              <a:t>Code compliance is everyone’s responsibility.</a:t>
            </a:r>
          </a:p>
          <a:p>
            <a:endParaRPr lang="en-US" dirty="0">
              <a:latin typeface="Verdana" charset="0"/>
            </a:endParaRPr>
          </a:p>
          <a:p>
            <a:r>
              <a:rPr lang="en-US" dirty="0">
                <a:latin typeface="Verdana" charset="0"/>
              </a:rPr>
              <a:t>All WFDSA member DSAs must adopt and enforce the Code and the DSA’s member companies must adhere to the Code.  This includes all company employees / associates and independent sales distributors</a:t>
            </a:r>
          </a:p>
          <a:p>
            <a:endParaRPr lang="en-US" dirty="0">
              <a:latin typeface="Verdana" charset="0"/>
            </a:endParaRPr>
          </a:p>
          <a:p>
            <a:r>
              <a:rPr lang="en-US" dirty="0">
                <a:latin typeface="Verdana" charset="0"/>
              </a:rPr>
              <a:t>For DSAs, membership in the WFDSA is dependent on compliance with the Code.  The WFDSA Code sets minimum requirements of compliance.  DSAs can have more stringent Codes which often offer better protection to consumers and direct sellers than what is required by the law.   </a:t>
            </a:r>
          </a:p>
        </p:txBody>
      </p:sp>
      <p:sp>
        <p:nvSpPr>
          <p:cNvPr id="4" name="Slide Number Placeholder 3"/>
          <p:cNvSpPr>
            <a:spLocks noGrp="1"/>
          </p:cNvSpPr>
          <p:nvPr>
            <p:ph type="sldNum" sz="quarter" idx="10"/>
          </p:nvPr>
        </p:nvSpPr>
        <p:spPr/>
        <p:txBody>
          <a:bodyPr/>
          <a:lstStyle/>
          <a:p>
            <a:fld id="{001295EC-D1CF-C04F-897D-96116640E8BD}" type="slidenum">
              <a:rPr lang="en-US" smtClean="0"/>
              <a:t>8</a:t>
            </a:fld>
            <a:endParaRPr lang="en-US"/>
          </a:p>
        </p:txBody>
      </p:sp>
    </p:spTree>
    <p:extLst>
      <p:ext uri="{BB962C8B-B14F-4D97-AF65-F5344CB8AC3E}">
        <p14:creationId xmlns:p14="http://schemas.microsoft.com/office/powerpoint/2010/main" val="61896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Verdana" charset="0"/>
              </a:rPr>
              <a:t>Our Promise to Consumers – We will: </a:t>
            </a:r>
          </a:p>
          <a:p>
            <a:pPr marL="0" indent="0"/>
            <a:r>
              <a:rPr lang="en-US" dirty="0">
                <a:latin typeface="Verdana" charset="0"/>
              </a:rPr>
              <a:t>not be overly aggressive</a:t>
            </a:r>
          </a:p>
          <a:p>
            <a:pPr marL="0" indent="0"/>
            <a:r>
              <a:rPr lang="en-US" dirty="0">
                <a:latin typeface="Verdana" charset="0"/>
              </a:rPr>
              <a:t>not engage in deceptive or unfair sales practices</a:t>
            </a:r>
          </a:p>
          <a:p>
            <a:pPr marL="0" indent="0"/>
            <a:r>
              <a:rPr lang="en-US" dirty="0">
                <a:latin typeface="Verdana" charset="0"/>
              </a:rPr>
              <a:t>Tell you – up front – who we are and what products or services we offer</a:t>
            </a:r>
          </a:p>
          <a:p>
            <a:pPr marL="0" indent="0"/>
            <a:r>
              <a:rPr lang="en-US" dirty="0">
                <a:latin typeface="Verdana" charset="0"/>
              </a:rPr>
              <a:t>provide complete and accurate information about the products we sell, including price, credit and payment terms, returns policy, service and delivery.</a:t>
            </a:r>
          </a:p>
          <a:p>
            <a:pPr marL="0" indent="0"/>
            <a:r>
              <a:rPr lang="en-US" dirty="0">
                <a:latin typeface="Verdana" charset="0"/>
              </a:rPr>
              <a:t>not use any false or misleading testimonials or exaggerated product claims.</a:t>
            </a:r>
          </a:p>
          <a:p>
            <a:pPr marL="0" indent="0"/>
            <a:r>
              <a:rPr lang="en-US" dirty="0">
                <a:latin typeface="Verdana" charset="0"/>
              </a:rPr>
              <a:t>answer your questions accurately and completely</a:t>
            </a:r>
          </a:p>
          <a:p>
            <a:pPr marL="0" indent="0"/>
            <a:r>
              <a:rPr lang="en-US" dirty="0">
                <a:latin typeface="Verdana" charset="0"/>
              </a:rPr>
              <a:t>provide you with a written order form which is a record of your purchase and which outlines all terms of the sale.</a:t>
            </a:r>
          </a:p>
          <a:p>
            <a:pPr marL="0" indent="0"/>
            <a:r>
              <a:rPr lang="en-US" dirty="0">
                <a:latin typeface="Verdana" charset="0"/>
              </a:rPr>
              <a:t>give you the full name, permanent address and telephone number of the company or the direct seller who sold you the product.</a:t>
            </a:r>
          </a:p>
          <a:p>
            <a:pPr marL="0" indent="0"/>
            <a:r>
              <a:rPr lang="en-US" dirty="0">
                <a:latin typeface="Verdana" charset="0"/>
              </a:rPr>
              <a:t>deliver your products in a timely manner.</a:t>
            </a:r>
          </a:p>
          <a:p>
            <a:pPr marL="0" indent="0"/>
            <a:r>
              <a:rPr lang="en-US" dirty="0">
                <a:latin typeface="Verdana" charset="0"/>
              </a:rPr>
              <a:t>guarantee that you can change your mind and return products within a reasonable period of time, and we will clearly state what this amount of time will be. </a:t>
            </a:r>
          </a:p>
          <a:p>
            <a:pPr marL="0" indent="0"/>
            <a:r>
              <a:rPr lang="en-US" dirty="0">
                <a:latin typeface="Verdana" charset="0"/>
              </a:rPr>
              <a:t>Provide a complete description of any warranty or guarantee</a:t>
            </a:r>
          </a:p>
          <a:p>
            <a:pPr marL="0" indent="0"/>
            <a:r>
              <a:rPr lang="en-US" dirty="0">
                <a:latin typeface="Verdana" charset="0"/>
              </a:rPr>
              <a:t>Deliver products on time as promised</a:t>
            </a:r>
          </a:p>
          <a:p>
            <a:pPr marL="0" indent="0"/>
            <a:r>
              <a:rPr lang="en-US" dirty="0">
                <a:latin typeface="Verdana" charset="0"/>
              </a:rPr>
              <a:t>promptly end a demonstration or presentation at your request</a:t>
            </a:r>
          </a:p>
          <a:p>
            <a:pPr marL="0" indent="0"/>
            <a:r>
              <a:rPr lang="en-US" dirty="0">
                <a:latin typeface="Verdana" charset="0"/>
              </a:rPr>
              <a:t>respect your privacy, contacting you in a reasonable manner during reasonable hours, and protecting your private information. </a:t>
            </a:r>
          </a:p>
        </p:txBody>
      </p:sp>
      <p:sp>
        <p:nvSpPr>
          <p:cNvPr id="4" name="Slide Number Placeholder 3"/>
          <p:cNvSpPr>
            <a:spLocks noGrp="1"/>
          </p:cNvSpPr>
          <p:nvPr>
            <p:ph type="sldNum" sz="quarter" idx="10"/>
          </p:nvPr>
        </p:nvSpPr>
        <p:spPr/>
        <p:txBody>
          <a:bodyPr/>
          <a:lstStyle/>
          <a:p>
            <a:fld id="{001295EC-D1CF-C04F-897D-96116640E8BD}" type="slidenum">
              <a:rPr lang="en-US" smtClean="0"/>
              <a:t>9</a:t>
            </a:fld>
            <a:endParaRPr lang="en-US"/>
          </a:p>
        </p:txBody>
      </p:sp>
    </p:spTree>
    <p:extLst>
      <p:ext uri="{BB962C8B-B14F-4D97-AF65-F5344CB8AC3E}">
        <p14:creationId xmlns:p14="http://schemas.microsoft.com/office/powerpoint/2010/main" val="67923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Verdana" charset="0"/>
              </a:rPr>
              <a:t>Our Promise to Direct Sellers - We will:</a:t>
            </a:r>
          </a:p>
          <a:p>
            <a:pPr marL="0" indent="0"/>
            <a:r>
              <a:rPr lang="en-US" dirty="0">
                <a:latin typeface="Verdana" charset="0"/>
              </a:rPr>
              <a:t>Provide accurate information about the company’s compensation structure, products, and sales methods</a:t>
            </a:r>
          </a:p>
          <a:p>
            <a:pPr marL="0" indent="0"/>
            <a:r>
              <a:rPr lang="en-US" dirty="0">
                <a:latin typeface="Verdana" charset="0"/>
              </a:rPr>
              <a:t>Base all actual and potential sales and earning claims on documented facts</a:t>
            </a:r>
          </a:p>
          <a:p>
            <a:pPr marL="0" indent="0"/>
            <a:r>
              <a:rPr lang="en-US" dirty="0">
                <a:latin typeface="Verdana" charset="0"/>
              </a:rPr>
              <a:t>Refrain from any unlawful or unethical recruiting practices and high entrance or training fees</a:t>
            </a:r>
          </a:p>
          <a:p>
            <a:pPr marL="0" indent="0"/>
            <a:r>
              <a:rPr lang="en-US" dirty="0">
                <a:latin typeface="Verdana" charset="0"/>
              </a:rPr>
              <a:t>Provide you with information clearly detailing your business relationship with the company</a:t>
            </a:r>
          </a:p>
          <a:p>
            <a:pPr marL="0" indent="0"/>
            <a:r>
              <a:rPr lang="en-US" dirty="0">
                <a:latin typeface="Verdana" charset="0"/>
              </a:rPr>
              <a:t>Provide you with detailed written information so you can manage your business as a professional</a:t>
            </a:r>
          </a:p>
          <a:p>
            <a:pPr marL="0" indent="0"/>
            <a:r>
              <a:rPr lang="en-US" dirty="0">
                <a:latin typeface="Verdana" charset="0"/>
              </a:rPr>
              <a:t>Ensure that any fees you pay will relate directly to the sale of materials, products, and/ or services you receive</a:t>
            </a:r>
          </a:p>
          <a:p>
            <a:pPr marL="0" indent="0"/>
            <a:r>
              <a:rPr lang="en-US" dirty="0">
                <a:latin typeface="Verdana" charset="0"/>
              </a:rPr>
              <a:t>Abstain from encouraging you to purchase more inventory than you can sell in a reasonable amount of time</a:t>
            </a:r>
          </a:p>
          <a:p>
            <a:pPr marL="0" indent="0"/>
            <a:r>
              <a:rPr lang="en-US" dirty="0">
                <a:latin typeface="Verdana" charset="0"/>
              </a:rPr>
              <a:t>Repurchase at not less than 90% of the original net cost all marketable inventory and sales aids you have purchased within the past 12 months, if you decide to leave the business</a:t>
            </a:r>
          </a:p>
          <a:p>
            <a:pPr marL="0" indent="0"/>
            <a:r>
              <a:rPr lang="en-US" dirty="0">
                <a:latin typeface="Verdana" charset="0"/>
              </a:rPr>
              <a:t>Explain the repurchase option in writing</a:t>
            </a:r>
          </a:p>
          <a:p>
            <a:pPr marL="0" indent="0"/>
            <a:r>
              <a:rPr lang="en-US" dirty="0">
                <a:latin typeface="Verdana" charset="0"/>
              </a:rPr>
              <a:t>Prohibit </a:t>
            </a:r>
            <a:r>
              <a:rPr lang="en-US" dirty="0" err="1">
                <a:latin typeface="Verdana" charset="0"/>
              </a:rPr>
              <a:t>uplines</a:t>
            </a:r>
            <a:r>
              <a:rPr lang="en-US" dirty="0">
                <a:latin typeface="Verdana" charset="0"/>
              </a:rPr>
              <a:t> from selling </a:t>
            </a:r>
            <a:r>
              <a:rPr lang="en-US" dirty="0" err="1">
                <a:latin typeface="Verdana" charset="0"/>
              </a:rPr>
              <a:t>downlines</a:t>
            </a:r>
            <a:r>
              <a:rPr lang="en-US" dirty="0">
                <a:latin typeface="Verdana" charset="0"/>
              </a:rPr>
              <a:t> sales tools or aids that are not approved by the company</a:t>
            </a:r>
          </a:p>
          <a:p>
            <a:pPr marL="0" indent="0"/>
            <a:r>
              <a:rPr lang="en-US" dirty="0">
                <a:latin typeface="Verdana" charset="0"/>
              </a:rPr>
              <a:t>Ensure the same protections to </a:t>
            </a:r>
            <a:r>
              <a:rPr lang="en-US" dirty="0" err="1">
                <a:latin typeface="Verdana" charset="0"/>
              </a:rPr>
              <a:t>uplines</a:t>
            </a:r>
            <a:r>
              <a:rPr lang="en-US" dirty="0">
                <a:latin typeface="Verdana" charset="0"/>
              </a:rPr>
              <a:t> and </a:t>
            </a:r>
            <a:r>
              <a:rPr lang="en-US" dirty="0" err="1">
                <a:latin typeface="Verdana" charset="0"/>
              </a:rPr>
              <a:t>downlines</a:t>
            </a:r>
            <a:r>
              <a:rPr lang="en-US" dirty="0">
                <a:latin typeface="Verdana" charset="0"/>
              </a:rPr>
              <a:t> </a:t>
            </a:r>
          </a:p>
          <a:p>
            <a:pPr marL="0" indent="0"/>
            <a:endParaRPr lang="en-US" dirty="0">
              <a:latin typeface="Verdana" charset="0"/>
            </a:endParaRPr>
          </a:p>
          <a:p>
            <a:pPr marL="0" indent="0"/>
            <a:endParaRPr lang="en-US"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10</a:t>
            </a:fld>
            <a:endParaRPr lang="en-US"/>
          </a:p>
        </p:txBody>
      </p:sp>
    </p:spTree>
    <p:extLst>
      <p:ext uri="{BB962C8B-B14F-4D97-AF65-F5344CB8AC3E}">
        <p14:creationId xmlns:p14="http://schemas.microsoft.com/office/powerpoint/2010/main" val="67923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25000"/>
              </a:spcBef>
              <a:buClr>
                <a:schemeClr val="accent2"/>
              </a:buClr>
              <a:buSzPct val="120000"/>
              <a:buFont typeface="Wingdings" charset="0"/>
              <a:buNone/>
            </a:pPr>
            <a:r>
              <a:rPr lang="en-US" dirty="0">
                <a:latin typeface="Verdana" charset="0"/>
              </a:rPr>
              <a:t>The health of the direct selling industry relies on the reputation of each individual member. Each company should strive for the highest ethical standards in its relationships with all stakeholders. These stakeholders include company executives, direct sellers, consumers, shareholders, government and community. </a:t>
            </a:r>
          </a:p>
          <a:p>
            <a:pPr marL="0" indent="0" eaLnBrk="1" hangingPunct="1">
              <a:spcBef>
                <a:spcPct val="25000"/>
              </a:spcBef>
              <a:buClr>
                <a:schemeClr val="accent2"/>
              </a:buClr>
              <a:buSzPct val="120000"/>
              <a:buFont typeface="Wingdings" charset="0"/>
              <a:buNone/>
            </a:pPr>
            <a:endParaRPr lang="en-US" dirty="0">
              <a:latin typeface="Verdana" charset="0"/>
            </a:endParaRPr>
          </a:p>
          <a:p>
            <a:pPr marL="0" indent="0" eaLnBrk="1" hangingPunct="1">
              <a:spcBef>
                <a:spcPct val="25000"/>
              </a:spcBef>
              <a:buClr>
                <a:schemeClr val="accent2"/>
              </a:buClr>
              <a:buSzPct val="120000"/>
              <a:buFont typeface="Wingdings" charset="0"/>
              <a:buNone/>
            </a:pPr>
            <a:r>
              <a:rPr lang="en-US" dirty="0">
                <a:latin typeface="Verdana" charset="0"/>
              </a:rPr>
              <a:t>We pledge to abide by the letter as well as the spirit of the Code and by the spirit of fair competition.   </a:t>
            </a:r>
          </a:p>
          <a:p>
            <a:pPr marL="0" indent="0" eaLnBrk="1" hangingPunct="1">
              <a:spcBef>
                <a:spcPct val="25000"/>
              </a:spcBef>
              <a:buClr>
                <a:schemeClr val="accent2"/>
              </a:buClr>
              <a:buSzPct val="120000"/>
              <a:buFont typeface="Wingdings" charset="0"/>
              <a:buNone/>
            </a:pPr>
            <a:endParaRPr lang="en-US" dirty="0">
              <a:latin typeface="Verdana" charset="0"/>
            </a:endParaRPr>
          </a:p>
          <a:p>
            <a:pPr marL="0" indent="0" eaLnBrk="1" hangingPunct="1">
              <a:spcBef>
                <a:spcPct val="25000"/>
              </a:spcBef>
              <a:buClr>
                <a:schemeClr val="accent2"/>
              </a:buClr>
              <a:buSzPct val="120000"/>
              <a:buFont typeface="Wingdings" charset="0"/>
              <a:buNone/>
            </a:pPr>
            <a:r>
              <a:rPr lang="en-US" dirty="0">
                <a:latin typeface="Verdana" charset="0"/>
              </a:rPr>
              <a:t>We pledge not to entice or solicit direct sellers of another company and we will not unfairly denigrate the activities of another company.  </a:t>
            </a:r>
          </a:p>
          <a:p>
            <a:pPr marL="0" indent="0" eaLnBrk="1" hangingPunct="1">
              <a:spcBef>
                <a:spcPct val="25000"/>
              </a:spcBef>
              <a:buClr>
                <a:schemeClr val="accent2"/>
              </a:buClr>
              <a:buSzPct val="120000"/>
              <a:buFont typeface="Wingdings" charset="0"/>
              <a:buNone/>
            </a:pPr>
            <a:endParaRPr lang="en-US" dirty="0">
              <a:latin typeface="Verdana" charset="0"/>
            </a:endParaRPr>
          </a:p>
          <a:p>
            <a:pPr marL="0" indent="0" eaLnBrk="1" hangingPunct="1">
              <a:spcBef>
                <a:spcPct val="25000"/>
              </a:spcBef>
              <a:buClr>
                <a:schemeClr val="accent2"/>
              </a:buClr>
              <a:buSzPct val="120000"/>
              <a:buFont typeface="Wingdings" charset="0"/>
              <a:buNone/>
            </a:pPr>
            <a:r>
              <a:rPr lang="en-US" dirty="0">
                <a:latin typeface="Verdana" charset="0"/>
              </a:rPr>
              <a:t>High standards are in everyone’s interest, and we take them seriously.  </a:t>
            </a:r>
          </a:p>
        </p:txBody>
      </p:sp>
      <p:sp>
        <p:nvSpPr>
          <p:cNvPr id="4" name="Slide Number Placeholder 3"/>
          <p:cNvSpPr>
            <a:spLocks noGrp="1"/>
          </p:cNvSpPr>
          <p:nvPr>
            <p:ph type="sldNum" sz="quarter" idx="10"/>
          </p:nvPr>
        </p:nvSpPr>
        <p:spPr/>
        <p:txBody>
          <a:bodyPr/>
          <a:lstStyle/>
          <a:p>
            <a:fld id="{001295EC-D1CF-C04F-897D-96116640E8BD}" type="slidenum">
              <a:rPr lang="en-US" smtClean="0"/>
              <a:t>11</a:t>
            </a:fld>
            <a:endParaRPr lang="en-US"/>
          </a:p>
        </p:txBody>
      </p:sp>
    </p:spTree>
    <p:extLst>
      <p:ext uri="{BB962C8B-B14F-4D97-AF65-F5344CB8AC3E}">
        <p14:creationId xmlns:p14="http://schemas.microsoft.com/office/powerpoint/2010/main" val="160715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dirty="0">
                <a:latin typeface="Verdana" charset="0"/>
              </a:rPr>
              <a:t>If you have complaints, contact the company about which you have the complaint.  All companies with the DSA logo on their literature are committed to honoring our Code of Ethics and to addressing all complaints in a fair and timely manner.</a:t>
            </a:r>
          </a:p>
          <a:p>
            <a:pPr marL="0" indent="0"/>
            <a:endParaRPr lang="en-US" sz="1000" dirty="0">
              <a:latin typeface="Verdana" charset="0"/>
            </a:endParaRPr>
          </a:p>
          <a:p>
            <a:pPr marL="0" indent="0"/>
            <a:endParaRPr lang="en-US" sz="1000" dirty="0">
              <a:latin typeface="Verdana" charset="0"/>
            </a:endParaRPr>
          </a:p>
          <a:p>
            <a:pPr marL="0" indent="0"/>
            <a:r>
              <a:rPr lang="en-US" sz="1000" dirty="0">
                <a:latin typeface="Verdana" charset="0"/>
              </a:rPr>
              <a:t>Your satisfaction is our number one priority.  We want you to experience the full benefit of shopping in the direct selling channel’ outstanding products, personalized service, convenient home delivery.  We will not abuse the trust you have placed in us.  We will work to continue to earn it every single day.</a:t>
            </a:r>
          </a:p>
          <a:p>
            <a:pPr marL="0" indent="0"/>
            <a:endParaRPr lang="en-US" sz="1000" dirty="0">
              <a:latin typeface="Verdana" charset="0"/>
            </a:endParaRPr>
          </a:p>
          <a:p>
            <a:pPr marL="0" indent="0"/>
            <a:r>
              <a:rPr lang="en-US" sz="1000" dirty="0">
                <a:latin typeface="Verdana" charset="0"/>
              </a:rPr>
              <a:t>Complaints should be in writing and should include the following information:</a:t>
            </a:r>
          </a:p>
          <a:p>
            <a:pPr marL="742950" lvl="1" indent="-285750"/>
            <a:r>
              <a:rPr lang="en-US" sz="1000" dirty="0">
                <a:latin typeface="Verdana" charset="0"/>
              </a:rPr>
              <a:t>The date and details of the incident and</a:t>
            </a:r>
          </a:p>
          <a:p>
            <a:pPr marL="742950" lvl="1" indent="-285750"/>
            <a:r>
              <a:rPr lang="en-US" sz="1000" dirty="0">
                <a:latin typeface="Verdana" charset="0"/>
              </a:rPr>
              <a:t>The parties involved</a:t>
            </a:r>
          </a:p>
          <a:p>
            <a:pPr marL="742950" lvl="1" indent="-285750"/>
            <a:r>
              <a:rPr lang="en-US" sz="1000" dirty="0">
                <a:latin typeface="Verdana" charset="0"/>
              </a:rPr>
              <a:t>You should Identify the code violation (if possible)</a:t>
            </a:r>
          </a:p>
          <a:p>
            <a:pPr marL="742950" lvl="1" indent="-285750"/>
            <a:r>
              <a:rPr lang="en-US" sz="1000" dirty="0">
                <a:latin typeface="Verdana" charset="0"/>
              </a:rPr>
              <a:t>And any </a:t>
            </a:r>
            <a:r>
              <a:rPr lang="en-US" sz="1000" dirty="0" err="1">
                <a:latin typeface="Verdana" charset="0"/>
              </a:rPr>
              <a:t>rfforts</a:t>
            </a:r>
            <a:r>
              <a:rPr lang="en-US" sz="1000" dirty="0">
                <a:latin typeface="Verdana" charset="0"/>
              </a:rPr>
              <a:t> you made to resolve the matter</a:t>
            </a:r>
          </a:p>
          <a:p>
            <a:pPr marL="742950" lvl="1" indent="-285750"/>
            <a:r>
              <a:rPr lang="en-US" sz="1000" dirty="0">
                <a:latin typeface="Verdana" charset="0"/>
              </a:rPr>
              <a:t>Also provide the amount and cost of the product (including invoices or other support)</a:t>
            </a:r>
          </a:p>
          <a:p>
            <a:pPr marL="742950" lvl="1" indent="-285750"/>
            <a:r>
              <a:rPr lang="en-US" sz="1000" dirty="0">
                <a:latin typeface="Verdana" charset="0"/>
              </a:rPr>
              <a:t>The current status of the complaint and any </a:t>
            </a:r>
          </a:p>
          <a:p>
            <a:pPr marL="742950" lvl="1" indent="-285750"/>
            <a:r>
              <a:rPr lang="en-US" sz="1000" dirty="0">
                <a:latin typeface="Verdana" charset="0"/>
              </a:rPr>
              <a:t>Suggestion you have on how to resolve or remedy the complaint </a:t>
            </a:r>
          </a:p>
          <a:p>
            <a:pPr marL="0" indent="0"/>
            <a:endParaRPr lang="en-US" sz="1000" dirty="0">
              <a:latin typeface="Verdana" charset="0"/>
            </a:endParaRPr>
          </a:p>
          <a:p>
            <a:pPr marL="0" indent="0"/>
            <a:endParaRPr lang="en-US" sz="1000" dirty="0">
              <a:latin typeface="Verdana" charset="0"/>
            </a:endParaRPr>
          </a:p>
          <a:p>
            <a:pPr marL="0" indent="0"/>
            <a:r>
              <a:rPr lang="en-US" sz="1000" dirty="0">
                <a:latin typeface="Verdana" charset="0"/>
              </a:rPr>
              <a:t>If your complaint is not resolved quickly and to your full satisfaction, you may contact the DSA Independent Code Administrator.  Information on how to contact the independent Code Administrator is posted on your DSA website.</a:t>
            </a:r>
          </a:p>
          <a:p>
            <a:pPr marL="0" indent="0"/>
            <a:endParaRPr lang="en-US" sz="1000" dirty="0">
              <a:latin typeface="Verdana" charset="0"/>
            </a:endParaRPr>
          </a:p>
          <a:p>
            <a:pPr marL="0" indent="0"/>
            <a:r>
              <a:rPr lang="en-US" sz="1000" dirty="0">
                <a:latin typeface="Verdana" charset="0"/>
              </a:rPr>
              <a:t>The DSA Code of Ethics is enforced by an independent Code Administrator not affiliated with any member company.  The Code Administrator will handle your complaint and ensure your complete satisfaction.</a:t>
            </a:r>
          </a:p>
          <a:p>
            <a:pPr marL="0" indent="0"/>
            <a:endParaRPr lang="en-US" sz="1000" dirty="0">
              <a:latin typeface="Verdana" charset="0"/>
            </a:endParaRPr>
          </a:p>
          <a:p>
            <a:pPr marL="0" indent="0"/>
            <a:endParaRPr lang="en-US" sz="1000" dirty="0">
              <a:latin typeface="Verdana" charset="0"/>
            </a:endParaRPr>
          </a:p>
          <a:p>
            <a:pPr marL="0" indent="0"/>
            <a:endParaRPr lang="en-US" sz="1000" dirty="0">
              <a:latin typeface="Verdana" charset="0"/>
            </a:endParaRPr>
          </a:p>
          <a:p>
            <a:pPr marL="0" indent="0"/>
            <a:endParaRPr lang="en-US" sz="1000"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12</a:t>
            </a:fld>
            <a:endParaRPr lang="en-US"/>
          </a:p>
        </p:txBody>
      </p:sp>
    </p:spTree>
    <p:extLst>
      <p:ext uri="{BB962C8B-B14F-4D97-AF65-F5344CB8AC3E}">
        <p14:creationId xmlns:p14="http://schemas.microsoft.com/office/powerpoint/2010/main" val="64106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charset="0"/>
              </a:rPr>
              <a:t>What if cooling off?</a:t>
            </a:r>
          </a:p>
          <a:p>
            <a:endParaRPr lang="en-US" sz="1000" dirty="0">
              <a:latin typeface="Verdana" charset="0"/>
            </a:endParaRPr>
          </a:p>
          <a:p>
            <a:r>
              <a:rPr lang="en-US" sz="1000" dirty="0">
                <a:latin typeface="Verdana" charset="0"/>
              </a:rPr>
              <a:t>If a consumer agreed to purchase an item and changes her mind, she has the right to cancel within a specified number of days.  This is called “cooling-off”.</a:t>
            </a:r>
          </a:p>
          <a:p>
            <a:endParaRPr lang="en-US" sz="1000" dirty="0">
              <a:latin typeface="Verdana" charset="0"/>
            </a:endParaRPr>
          </a:p>
          <a:p>
            <a:r>
              <a:rPr lang="en-US" sz="1000" dirty="0">
                <a:latin typeface="Verdana" charset="0"/>
              </a:rPr>
              <a:t>The number of days for “cooling-off” varies by country.</a:t>
            </a:r>
          </a:p>
          <a:p>
            <a:endParaRPr lang="en-US" sz="1000" dirty="0">
              <a:latin typeface="Verdana" charset="0"/>
            </a:endParaRPr>
          </a:p>
          <a:p>
            <a:r>
              <a:rPr lang="en-US" sz="1000" dirty="0">
                <a:latin typeface="Verdana" charset="0"/>
              </a:rPr>
              <a:t>You should be certain to know the cooling-off rights and obligations in your country or DSA.   </a:t>
            </a:r>
          </a:p>
          <a:p>
            <a:endParaRPr lang="en-US" sz="1000" dirty="0">
              <a:latin typeface="Verdana" charset="0"/>
            </a:endParaRPr>
          </a:p>
          <a:p>
            <a:pPr marL="0" indent="0"/>
            <a:endParaRPr lang="en-US" sz="1000" dirty="0">
              <a:latin typeface="Verdana" charset="0"/>
            </a:endParaRPr>
          </a:p>
          <a:p>
            <a:pPr marL="0" indent="0"/>
            <a:r>
              <a:rPr lang="en-US" sz="1000" dirty="0">
                <a:latin typeface="Verdana" charset="0"/>
              </a:rPr>
              <a:t>In many countries, the laws allow consumers to cancel an order, without any specific reason, within a specific time limit.  The DSA Code of Conduct abides by these laws and in many instances imposes requirements stricter than the laws.  Your order receipt should clearly state what the policy is in your country </a:t>
            </a:r>
          </a:p>
          <a:p>
            <a:pPr marL="0" indent="0"/>
            <a:endParaRPr lang="en-US" sz="1000" dirty="0">
              <a:latin typeface="Verdana" charset="0"/>
            </a:endParaRPr>
          </a:p>
          <a:p>
            <a:endParaRPr lang="en-US" sz="1000" dirty="0">
              <a:latin typeface="Verdana" charset="0"/>
            </a:endParaRPr>
          </a:p>
          <a:p>
            <a:endParaRPr lang="en-US" sz="1000" dirty="0">
              <a:latin typeface="Verdana" charset="0"/>
            </a:endParaRPr>
          </a:p>
          <a:p>
            <a:endParaRPr lang="en-US" sz="1000" dirty="0">
              <a:latin typeface="Verdana" charset="0"/>
            </a:endParaRPr>
          </a:p>
        </p:txBody>
      </p:sp>
      <p:sp>
        <p:nvSpPr>
          <p:cNvPr id="4" name="Slide Number Placeholder 3"/>
          <p:cNvSpPr>
            <a:spLocks noGrp="1"/>
          </p:cNvSpPr>
          <p:nvPr>
            <p:ph type="sldNum" sz="quarter" idx="10"/>
          </p:nvPr>
        </p:nvSpPr>
        <p:spPr/>
        <p:txBody>
          <a:bodyPr/>
          <a:lstStyle/>
          <a:p>
            <a:fld id="{001295EC-D1CF-C04F-897D-96116640E8BD}" type="slidenum">
              <a:rPr lang="en-US" smtClean="0"/>
              <a:t>13</a:t>
            </a:fld>
            <a:endParaRPr lang="en-US"/>
          </a:p>
        </p:txBody>
      </p:sp>
    </p:spTree>
    <p:extLst>
      <p:ext uri="{BB962C8B-B14F-4D97-AF65-F5344CB8AC3E}">
        <p14:creationId xmlns:p14="http://schemas.microsoft.com/office/powerpoint/2010/main" val="245207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878964"/>
            <a:ext cx="8229600"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p:cNvSpPr>
            <a:spLocks noGrp="1"/>
          </p:cNvSpPr>
          <p:nvPr>
            <p:ph type="subTitle" idx="4294967295"/>
          </p:nvPr>
        </p:nvSpPr>
        <p:spPr>
          <a:xfrm>
            <a:off x="303285" y="484285"/>
            <a:ext cx="4039640" cy="1302185"/>
          </a:xfrm>
          <a:prstGeom prst="rect">
            <a:avLst/>
          </a:prstGeom>
        </p:spPr>
        <p:txBody>
          <a:bodyPr>
            <a:normAutofit/>
          </a:bodyPr>
          <a:lstStyle>
            <a:lvl1pPr>
              <a:defRPr>
                <a:solidFill>
                  <a:schemeClr val="accent1"/>
                </a:solidFill>
              </a:defRPr>
            </a:lvl1pPr>
          </a:lstStyle>
          <a:p>
            <a:pPr marL="0" indent="0" algn="l">
              <a:buNone/>
            </a:pPr>
            <a:r>
              <a:rPr lang="en-US" dirty="0">
                <a:solidFill>
                  <a:schemeClr val="accent2"/>
                </a:solidFill>
                <a:latin typeface="Hind bold"/>
                <a:cs typeface="Hind bold"/>
              </a:rPr>
              <a:t>DSA</a:t>
            </a:r>
            <a:br>
              <a:rPr lang="en-US" dirty="0">
                <a:solidFill>
                  <a:schemeClr val="accent2"/>
                </a:solidFill>
                <a:latin typeface="Hind bold"/>
                <a:cs typeface="Hind bold"/>
              </a:rPr>
            </a:br>
            <a:r>
              <a:rPr lang="en-US" dirty="0">
                <a:solidFill>
                  <a:schemeClr val="accent2"/>
                </a:solidFill>
                <a:latin typeface="Hind bold"/>
                <a:cs typeface="Hind bold"/>
              </a:rPr>
              <a:t>Code of Ethics.</a:t>
            </a:r>
          </a:p>
        </p:txBody>
      </p:sp>
      <p:sp>
        <p:nvSpPr>
          <p:cNvPr id="10"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Tree>
    <p:extLst>
      <p:ext uri="{BB962C8B-B14F-4D97-AF65-F5344CB8AC3E}">
        <p14:creationId xmlns:p14="http://schemas.microsoft.com/office/powerpoint/2010/main" val="416135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accent2"/>
                </a:solidFill>
                <a:latin typeface="Hind bold"/>
                <a:cs typeface="Hind bold"/>
              </a:rPr>
              <a:t>INSERT DSA NAME HERE</a:t>
            </a:r>
          </a:p>
        </p:txBody>
      </p:sp>
    </p:spTree>
    <p:extLst>
      <p:ext uri="{BB962C8B-B14F-4D97-AF65-F5344CB8AC3E}">
        <p14:creationId xmlns:p14="http://schemas.microsoft.com/office/powerpoint/2010/main" val="209486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23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8964"/>
            <a:ext cx="8229600"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4294967295"/>
          </p:nvPr>
        </p:nvSpPr>
        <p:spPr>
          <a:xfrm>
            <a:off x="303285" y="484285"/>
            <a:ext cx="4039640" cy="1302185"/>
          </a:xfrm>
          <a:prstGeom prst="rect">
            <a:avLst/>
          </a:prstGeom>
        </p:spPr>
        <p:txBody>
          <a:bodyPr>
            <a:normAutofit/>
          </a:bodyPr>
          <a:lstStyle>
            <a:lvl1pPr>
              <a:defRPr>
                <a:solidFill>
                  <a:schemeClr val="accent1"/>
                </a:solidFill>
              </a:defRPr>
            </a:lvl1pPr>
          </a:lstStyle>
          <a:p>
            <a:pPr marL="0" indent="0" algn="l">
              <a:buNone/>
            </a:pPr>
            <a:r>
              <a:rPr lang="en-US" dirty="0">
                <a:solidFill>
                  <a:schemeClr val="accent2"/>
                </a:solidFill>
                <a:latin typeface="Hind bold"/>
                <a:cs typeface="Hind bold"/>
              </a:rPr>
              <a:t>DSA</a:t>
            </a:r>
            <a:br>
              <a:rPr lang="en-US" dirty="0">
                <a:solidFill>
                  <a:schemeClr val="accent2"/>
                </a:solidFill>
                <a:latin typeface="Hind bold"/>
                <a:cs typeface="Hind bold"/>
              </a:rPr>
            </a:br>
            <a:r>
              <a:rPr lang="en-US" dirty="0">
                <a:solidFill>
                  <a:schemeClr val="accent2"/>
                </a:solidFill>
                <a:latin typeface="Hind bold"/>
                <a:cs typeface="Hind bold"/>
              </a:rPr>
              <a:t>Code of Ethics.</a:t>
            </a:r>
          </a:p>
        </p:txBody>
      </p:sp>
      <p:sp>
        <p:nvSpPr>
          <p:cNvPr id="8"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Tree>
    <p:extLst>
      <p:ext uri="{BB962C8B-B14F-4D97-AF65-F5344CB8AC3E}">
        <p14:creationId xmlns:p14="http://schemas.microsoft.com/office/powerpoint/2010/main" val="426973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878964"/>
            <a:ext cx="8229600"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p:cNvSpPr>
            <a:spLocks noGrp="1"/>
          </p:cNvSpPr>
          <p:nvPr>
            <p:ph type="subTitle" idx="4294967295"/>
          </p:nvPr>
        </p:nvSpPr>
        <p:spPr>
          <a:xfrm>
            <a:off x="303285" y="484285"/>
            <a:ext cx="4039640" cy="1302185"/>
          </a:xfrm>
          <a:prstGeom prst="rect">
            <a:avLst/>
          </a:prstGeom>
        </p:spPr>
        <p:txBody>
          <a:bodyPr>
            <a:normAutofit/>
          </a:bodyPr>
          <a:lstStyle>
            <a:lvl1pPr>
              <a:defRPr>
                <a:solidFill>
                  <a:schemeClr val="accent1"/>
                </a:solidFill>
              </a:defRPr>
            </a:lvl1pPr>
          </a:lstStyle>
          <a:p>
            <a:pPr marL="0" indent="0" algn="l">
              <a:buNone/>
            </a:pPr>
            <a:r>
              <a:rPr lang="en-US" dirty="0">
                <a:solidFill>
                  <a:schemeClr val="accent2"/>
                </a:solidFill>
                <a:latin typeface="Hind bold"/>
                <a:cs typeface="Hind bold"/>
              </a:rPr>
              <a:t>DSA</a:t>
            </a:r>
            <a:br>
              <a:rPr lang="en-US" dirty="0">
                <a:solidFill>
                  <a:schemeClr val="accent2"/>
                </a:solidFill>
                <a:latin typeface="Hind bold"/>
                <a:cs typeface="Hind bold"/>
              </a:rPr>
            </a:br>
            <a:r>
              <a:rPr lang="en-US" dirty="0">
                <a:solidFill>
                  <a:schemeClr val="accent2"/>
                </a:solidFill>
                <a:latin typeface="Hind bold"/>
                <a:cs typeface="Hind bold"/>
              </a:rPr>
              <a:t>Code of Ethics.</a:t>
            </a:r>
          </a:p>
        </p:txBody>
      </p:sp>
      <p:sp>
        <p:nvSpPr>
          <p:cNvPr id="10"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Tree>
    <p:extLst>
      <p:ext uri="{BB962C8B-B14F-4D97-AF65-F5344CB8AC3E}">
        <p14:creationId xmlns:p14="http://schemas.microsoft.com/office/powerpoint/2010/main" val="94037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4294967295"/>
          </p:nvPr>
        </p:nvSpPr>
        <p:spPr>
          <a:xfrm>
            <a:off x="303285" y="484285"/>
            <a:ext cx="4039640" cy="1302185"/>
          </a:xfrm>
          <a:prstGeom prst="rect">
            <a:avLst/>
          </a:prstGeom>
        </p:spPr>
        <p:txBody>
          <a:bodyPr>
            <a:normAutofit/>
          </a:bodyPr>
          <a:lstStyle>
            <a:lvl1pPr>
              <a:defRPr>
                <a:solidFill>
                  <a:schemeClr val="accent1"/>
                </a:solidFill>
              </a:defRPr>
            </a:lvl1pPr>
          </a:lstStyle>
          <a:p>
            <a:pPr marL="0" indent="0" algn="l">
              <a:buNone/>
            </a:pPr>
            <a:r>
              <a:rPr lang="en-US" dirty="0">
                <a:solidFill>
                  <a:schemeClr val="accent2"/>
                </a:solidFill>
                <a:latin typeface="Hind bold"/>
                <a:cs typeface="Hind bold"/>
              </a:rPr>
              <a:t>DSA</a:t>
            </a:r>
            <a:br>
              <a:rPr lang="en-US" dirty="0">
                <a:solidFill>
                  <a:schemeClr val="accent2"/>
                </a:solidFill>
                <a:latin typeface="Hind bold"/>
                <a:cs typeface="Hind bold"/>
              </a:rPr>
            </a:br>
            <a:r>
              <a:rPr lang="en-US" dirty="0">
                <a:solidFill>
                  <a:schemeClr val="accent2"/>
                </a:solidFill>
                <a:latin typeface="Hind bold"/>
                <a:cs typeface="Hind bold"/>
              </a:rPr>
              <a:t>Code of Ethics.</a:t>
            </a:r>
          </a:p>
        </p:txBody>
      </p:sp>
      <p:sp>
        <p:nvSpPr>
          <p:cNvPr id="10" name="Content Placeholder 2"/>
          <p:cNvSpPr>
            <a:spLocks noGrp="1"/>
          </p:cNvSpPr>
          <p:nvPr>
            <p:ph idx="1"/>
          </p:nvPr>
        </p:nvSpPr>
        <p:spPr>
          <a:xfrm>
            <a:off x="457200" y="1878964"/>
            <a:ext cx="4048476"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638324" y="1878964"/>
            <a:ext cx="4048476"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accent1"/>
                </a:solidFill>
                <a:latin typeface="Hind bold"/>
                <a:cs typeface="Hind bold"/>
              </a:rPr>
              <a:t>INSERT DSA NAME HERE</a:t>
            </a:r>
          </a:p>
        </p:txBody>
      </p:sp>
    </p:spTree>
    <p:extLst>
      <p:ext uri="{BB962C8B-B14F-4D97-AF65-F5344CB8AC3E}">
        <p14:creationId xmlns:p14="http://schemas.microsoft.com/office/powerpoint/2010/main" val="232569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Subtitle 2"/>
          <p:cNvSpPr>
            <a:spLocks noGrp="1"/>
          </p:cNvSpPr>
          <p:nvPr>
            <p:ph type="subTitle" idx="4294967295"/>
          </p:nvPr>
        </p:nvSpPr>
        <p:spPr>
          <a:xfrm>
            <a:off x="303285" y="484285"/>
            <a:ext cx="4039640" cy="1302185"/>
          </a:xfrm>
          <a:prstGeom prst="rect">
            <a:avLst/>
          </a:prstGeom>
        </p:spPr>
        <p:txBody>
          <a:bodyPr>
            <a:normAutofit/>
          </a:bodyPr>
          <a:lstStyle>
            <a:lvl1pPr>
              <a:defRPr>
                <a:solidFill>
                  <a:srgbClr val="8FC8AA"/>
                </a:solidFill>
              </a:defRPr>
            </a:lvl1pPr>
          </a:lstStyle>
          <a:p>
            <a:pPr marL="0" indent="0" algn="l">
              <a:buNone/>
            </a:pPr>
            <a:r>
              <a:rPr lang="en-US" dirty="0">
                <a:solidFill>
                  <a:schemeClr val="accent2"/>
                </a:solidFill>
                <a:latin typeface="Hind bold"/>
                <a:cs typeface="Hind bold"/>
              </a:rPr>
              <a:t>DSA</a:t>
            </a:r>
            <a:br>
              <a:rPr lang="en-US" dirty="0">
                <a:solidFill>
                  <a:schemeClr val="accent2"/>
                </a:solidFill>
                <a:latin typeface="Hind bold"/>
                <a:cs typeface="Hind bold"/>
              </a:rPr>
            </a:br>
            <a:r>
              <a:rPr lang="en-US" dirty="0">
                <a:solidFill>
                  <a:schemeClr val="accent2"/>
                </a:solidFill>
                <a:latin typeface="Hind bold"/>
                <a:cs typeface="Hind bold"/>
              </a:rPr>
              <a:t>Code of Ethics.</a:t>
            </a:r>
          </a:p>
        </p:txBody>
      </p:sp>
      <p:sp>
        <p:nvSpPr>
          <p:cNvPr id="12" name="Content Placeholder 2"/>
          <p:cNvSpPr>
            <a:spLocks noGrp="1"/>
          </p:cNvSpPr>
          <p:nvPr>
            <p:ph idx="1"/>
          </p:nvPr>
        </p:nvSpPr>
        <p:spPr>
          <a:xfrm>
            <a:off x="457200" y="1878964"/>
            <a:ext cx="4048476"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0"/>
          </p:nvPr>
        </p:nvSpPr>
        <p:spPr>
          <a:xfrm>
            <a:off x="4638324" y="1878964"/>
            <a:ext cx="4048476" cy="4158077"/>
          </a:xfrm>
          <a:prstGeom prst="rect">
            <a:avLst/>
          </a:prstGeom>
        </p:spPr>
        <p:txBody>
          <a:bodyPr/>
          <a:lstStyle>
            <a:lvl1pPr>
              <a:defRPr sz="1800" b="1" i="0">
                <a:solidFill>
                  <a:schemeClr val="accent2"/>
                </a:solidFill>
                <a:latin typeface=""/>
              </a:defRPr>
            </a:lvl1pPr>
            <a:lvl2pPr>
              <a:defRPr sz="1400" b="1" i="0" cap="all">
                <a:latin typeface=""/>
              </a:defRPr>
            </a:lvl2pPr>
            <a:lvl3pPr>
              <a:defRPr sz="1800" b="0" i="0">
                <a:solidFill>
                  <a:schemeClr val="tx2"/>
                </a:solidFill>
              </a:defRPr>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accent2"/>
                </a:solidFill>
                <a:latin typeface="Hind bold"/>
                <a:cs typeface="Hind bold"/>
              </a:rPr>
              <a:t>INSERT DSA NAME HERE</a:t>
            </a:r>
          </a:p>
        </p:txBody>
      </p:sp>
    </p:spTree>
    <p:extLst>
      <p:ext uri="{BB962C8B-B14F-4D97-AF65-F5344CB8AC3E}">
        <p14:creationId xmlns:p14="http://schemas.microsoft.com/office/powerpoint/2010/main" val="207838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Tree>
    <p:extLst>
      <p:ext uri="{BB962C8B-B14F-4D97-AF65-F5344CB8AC3E}">
        <p14:creationId xmlns:p14="http://schemas.microsoft.com/office/powerpoint/2010/main" val="420422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Tree>
    <p:extLst>
      <p:ext uri="{BB962C8B-B14F-4D97-AF65-F5344CB8AC3E}">
        <p14:creationId xmlns:p14="http://schemas.microsoft.com/office/powerpoint/2010/main" val="414007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Tree>
    <p:extLst>
      <p:ext uri="{BB962C8B-B14F-4D97-AF65-F5344CB8AC3E}">
        <p14:creationId xmlns:p14="http://schemas.microsoft.com/office/powerpoint/2010/main" val="214088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userDrawn="1"/>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accent2"/>
                </a:solidFill>
                <a:latin typeface="Hind bold"/>
                <a:cs typeface="Hind bold"/>
              </a:rPr>
              <a:t>INSERT DSA NAME HERE</a:t>
            </a:r>
          </a:p>
        </p:txBody>
      </p:sp>
    </p:spTree>
    <p:extLst>
      <p:ext uri="{BB962C8B-B14F-4D97-AF65-F5344CB8AC3E}">
        <p14:creationId xmlns:p14="http://schemas.microsoft.com/office/powerpoint/2010/main" val="134405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39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1" i="0" kern="1200">
          <a:solidFill>
            <a:schemeClr val="tx2"/>
          </a:solidFill>
          <a:latin typeface=""/>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26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3285" y="158636"/>
            <a:ext cx="3987223" cy="3256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bg1"/>
                </a:solidFill>
                <a:latin typeface="Hind bold"/>
                <a:cs typeface="Hind bold"/>
              </a:rPr>
              <a:t>INSERT DSA NAME HERE</a:t>
            </a:r>
          </a:p>
        </p:txBody>
      </p:sp>
      <p:sp>
        <p:nvSpPr>
          <p:cNvPr id="6" name="Content Placeholder 1"/>
          <p:cNvSpPr txBox="1">
            <a:spLocks/>
          </p:cNvSpPr>
          <p:nvPr/>
        </p:nvSpPr>
        <p:spPr>
          <a:xfrm>
            <a:off x="914833" y="2041641"/>
            <a:ext cx="8229600" cy="415807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No misleading, deceptive or unfair recruiting practices</a:t>
            </a:r>
          </a:p>
          <a:p>
            <a:pPr marL="0" indent="0">
              <a:spcBef>
                <a:spcPct val="25000"/>
              </a:spcBef>
              <a:buClr>
                <a:schemeClr val="accent2"/>
              </a:buClr>
              <a:buSzPct val="120000"/>
              <a:buNone/>
            </a:pPr>
            <a:endParaRPr lang="en-US" sz="50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Clear, transparent and honest</a:t>
            </a:r>
          </a:p>
          <a:p>
            <a:pPr marL="190500" indent="-190500">
              <a:spcBef>
                <a:spcPct val="25000"/>
              </a:spcBef>
              <a:buClr>
                <a:schemeClr val="accent2"/>
              </a:buClr>
              <a:buSzPct val="120000"/>
              <a:buFont typeface="Times" charset="0"/>
              <a:buChar char="•"/>
            </a:pPr>
            <a:endParaRPr lang="en-US" sz="50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No claims that cannot be verified by fact/promises </a:t>
            </a:r>
            <a:br>
              <a:rPr lang="en-US" sz="1800" dirty="0">
                <a:solidFill>
                  <a:schemeClr val="accent1"/>
                </a:solidFill>
                <a:latin typeface="Hind Regular"/>
                <a:cs typeface="Hind Regular"/>
              </a:rPr>
            </a:br>
            <a:r>
              <a:rPr lang="en-US" sz="1800" dirty="0">
                <a:solidFill>
                  <a:schemeClr val="accent1"/>
                </a:solidFill>
                <a:latin typeface="Hind Regular"/>
                <a:cs typeface="Hind Regular"/>
              </a:rPr>
              <a:t>that can’t be fulfilled</a:t>
            </a:r>
          </a:p>
          <a:p>
            <a:pPr marL="190500" indent="-190500">
              <a:spcBef>
                <a:spcPct val="25000"/>
              </a:spcBef>
              <a:buClr>
                <a:schemeClr val="accent2"/>
              </a:buClr>
              <a:buSzPct val="120000"/>
              <a:buFont typeface="Times" charset="0"/>
              <a:buChar char="•"/>
            </a:pPr>
            <a:endParaRPr lang="en-US" sz="50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Regular information regarding your sales and other </a:t>
            </a:r>
            <a:br>
              <a:rPr lang="en-US" sz="1800" dirty="0">
                <a:solidFill>
                  <a:schemeClr val="accent1"/>
                </a:solidFill>
                <a:latin typeface="Hind Regular"/>
                <a:cs typeface="Hind Regular"/>
              </a:rPr>
            </a:br>
            <a:r>
              <a:rPr lang="en-US" sz="1800" dirty="0">
                <a:solidFill>
                  <a:schemeClr val="accent1"/>
                </a:solidFill>
                <a:latin typeface="Hind Regular"/>
                <a:cs typeface="Hind Regular"/>
              </a:rPr>
              <a:t>important business aspects </a:t>
            </a:r>
          </a:p>
          <a:p>
            <a:pPr marL="190500" indent="-190500">
              <a:spcBef>
                <a:spcPct val="25000"/>
              </a:spcBef>
              <a:buClr>
                <a:schemeClr val="accent2"/>
              </a:buClr>
              <a:buSzPct val="120000"/>
              <a:buFont typeface="Times" charset="0"/>
              <a:buChar char="•"/>
            </a:pPr>
            <a:endParaRPr lang="en-US" sz="50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Written information detailing your relationship with the company</a:t>
            </a:r>
          </a:p>
          <a:p>
            <a:pPr marL="190500" indent="-190500">
              <a:spcBef>
                <a:spcPct val="25000"/>
              </a:spcBef>
              <a:buClr>
                <a:schemeClr val="accent2"/>
              </a:buClr>
              <a:buSzPct val="120000"/>
              <a:buFont typeface="Times" charset="0"/>
              <a:buChar char="•"/>
            </a:pPr>
            <a:endParaRPr lang="en-US" sz="50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No unreasonably high fees</a:t>
            </a:r>
          </a:p>
          <a:p>
            <a:pPr marL="190500" indent="-190500">
              <a:spcBef>
                <a:spcPct val="25000"/>
              </a:spcBef>
              <a:buClr>
                <a:schemeClr val="accent2"/>
              </a:buClr>
              <a:buSzPct val="120000"/>
              <a:buFont typeface="Times" charset="0"/>
              <a:buChar char="•"/>
            </a:pPr>
            <a:endParaRPr lang="en-US" sz="50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800" dirty="0">
                <a:solidFill>
                  <a:schemeClr val="accent1"/>
                </a:solidFill>
                <a:latin typeface="Hind Regular"/>
                <a:cs typeface="Hind Regular"/>
              </a:rPr>
              <a:t>Inventory Buyback</a:t>
            </a:r>
          </a:p>
        </p:txBody>
      </p:sp>
      <p:sp>
        <p:nvSpPr>
          <p:cNvPr id="7"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Our Promise</a:t>
            </a:r>
            <a:br>
              <a:rPr lang="en-US" dirty="0">
                <a:solidFill>
                  <a:schemeClr val="accent1"/>
                </a:solidFill>
                <a:latin typeface="Hind bold"/>
                <a:cs typeface="Hind bold"/>
              </a:rPr>
            </a:br>
            <a:r>
              <a:rPr lang="en-US" dirty="0">
                <a:solidFill>
                  <a:schemeClr val="accent1"/>
                </a:solidFill>
                <a:latin typeface="Hind bold"/>
                <a:cs typeface="Hind bold"/>
              </a:rPr>
              <a:t>to Direct Sellers.</a:t>
            </a:r>
          </a:p>
        </p:txBody>
      </p:sp>
      <p:sp>
        <p:nvSpPr>
          <p:cNvPr id="8"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Tree>
    <p:extLst>
      <p:ext uri="{BB962C8B-B14F-4D97-AF65-F5344CB8AC3E}">
        <p14:creationId xmlns:p14="http://schemas.microsoft.com/office/powerpoint/2010/main" val="271407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914833" y="2041641"/>
            <a:ext cx="8229600" cy="415807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0500" indent="-190500">
              <a:lnSpc>
                <a:spcPct val="170000"/>
              </a:lnSpc>
              <a:spcBef>
                <a:spcPct val="25000"/>
              </a:spcBef>
              <a:buClr>
                <a:schemeClr val="accent2"/>
              </a:buClr>
              <a:buSzPct val="120000"/>
            </a:pPr>
            <a:r>
              <a:rPr lang="en-US" sz="1800" dirty="0">
                <a:solidFill>
                  <a:schemeClr val="accent1"/>
                </a:solidFill>
              </a:rPr>
              <a:t>We pledge to abide by the spirit of fair competition.</a:t>
            </a:r>
          </a:p>
          <a:p>
            <a:pPr marL="190500" indent="-190500">
              <a:lnSpc>
                <a:spcPct val="170000"/>
              </a:lnSpc>
              <a:spcBef>
                <a:spcPct val="25000"/>
              </a:spcBef>
              <a:buClr>
                <a:schemeClr val="accent2"/>
              </a:buClr>
              <a:buSzPct val="120000"/>
            </a:pPr>
            <a:r>
              <a:rPr lang="en-US" sz="1800" dirty="0">
                <a:solidFill>
                  <a:schemeClr val="accent1"/>
                </a:solidFill>
              </a:rPr>
              <a:t>We pledge not to entice or solicit direct sellers of another company. </a:t>
            </a:r>
          </a:p>
          <a:p>
            <a:pPr marL="190500" indent="-190500">
              <a:lnSpc>
                <a:spcPct val="170000"/>
              </a:lnSpc>
              <a:spcBef>
                <a:spcPct val="25000"/>
              </a:spcBef>
              <a:buClr>
                <a:schemeClr val="accent2"/>
              </a:buClr>
              <a:buSzPct val="120000"/>
            </a:pPr>
            <a:r>
              <a:rPr lang="en-US" sz="1800" dirty="0">
                <a:solidFill>
                  <a:schemeClr val="accent1"/>
                </a:solidFill>
              </a:rPr>
              <a:t>We will not unfairly denigrate the activities of another company. </a:t>
            </a:r>
          </a:p>
        </p:txBody>
      </p:sp>
      <p:sp>
        <p:nvSpPr>
          <p:cNvPr id="5"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2"/>
                </a:solidFill>
                <a:latin typeface="Hind bold"/>
                <a:cs typeface="Hind bold"/>
              </a:rPr>
              <a:t>Our Promise</a:t>
            </a:r>
            <a:br>
              <a:rPr lang="en-US" dirty="0">
                <a:solidFill>
                  <a:schemeClr val="accent2"/>
                </a:solidFill>
                <a:latin typeface="Hind bold"/>
                <a:cs typeface="Hind bold"/>
              </a:rPr>
            </a:br>
            <a:r>
              <a:rPr lang="en-US" dirty="0">
                <a:solidFill>
                  <a:schemeClr val="accent2"/>
                </a:solidFill>
                <a:latin typeface="Hind bold"/>
                <a:cs typeface="Hind bold"/>
              </a:rPr>
              <a:t>to Companies.</a:t>
            </a:r>
          </a:p>
        </p:txBody>
      </p:sp>
      <p:sp>
        <p:nvSpPr>
          <p:cNvPr id="6"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Tree>
    <p:extLst>
      <p:ext uri="{BB962C8B-B14F-4D97-AF65-F5344CB8AC3E}">
        <p14:creationId xmlns:p14="http://schemas.microsoft.com/office/powerpoint/2010/main" val="113158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082" y="-301534"/>
            <a:ext cx="10627943" cy="7970958"/>
          </a:xfrm>
          <a:prstGeom prst="rect">
            <a:avLst/>
          </a:prstGeom>
        </p:spPr>
      </p:pic>
      <p:sp>
        <p:nvSpPr>
          <p:cNvPr id="2" name="Content Placeholder 1"/>
          <p:cNvSpPr txBox="1">
            <a:spLocks/>
          </p:cNvSpPr>
          <p:nvPr/>
        </p:nvSpPr>
        <p:spPr>
          <a:xfrm>
            <a:off x="452707" y="1954806"/>
            <a:ext cx="4627617" cy="415807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0500" indent="-190500">
              <a:spcBef>
                <a:spcPct val="25000"/>
              </a:spcBef>
              <a:buClr>
                <a:schemeClr val="accent2"/>
              </a:buClr>
              <a:buSzPct val="120000"/>
              <a:buNone/>
            </a:pPr>
            <a:r>
              <a:rPr lang="en-US" sz="1600" dirty="0">
                <a:solidFill>
                  <a:schemeClr val="accent2"/>
                </a:solidFill>
                <a:latin typeface="Hind bold"/>
                <a:cs typeface="Hind bold"/>
              </a:rPr>
              <a:t>	</a:t>
            </a:r>
            <a:r>
              <a:rPr lang="en-US" sz="1800" dirty="0">
                <a:solidFill>
                  <a:schemeClr val="accent2"/>
                </a:solidFill>
                <a:latin typeface="Hind bold"/>
                <a:cs typeface="Hind bold"/>
              </a:rPr>
              <a:t>Complaints should be in </a:t>
            </a:r>
            <a:br>
              <a:rPr lang="en-US" sz="1800" dirty="0">
                <a:solidFill>
                  <a:schemeClr val="accent2"/>
                </a:solidFill>
                <a:latin typeface="Hind bold"/>
                <a:cs typeface="Hind bold"/>
              </a:rPr>
            </a:br>
            <a:r>
              <a:rPr lang="en-US" sz="1800" dirty="0">
                <a:solidFill>
                  <a:schemeClr val="accent2"/>
                </a:solidFill>
                <a:latin typeface="Hind bold"/>
                <a:cs typeface="Hind bold"/>
              </a:rPr>
              <a:t>writing and should include </a:t>
            </a:r>
            <a:br>
              <a:rPr lang="en-US" sz="1800" dirty="0">
                <a:solidFill>
                  <a:schemeClr val="accent2"/>
                </a:solidFill>
                <a:latin typeface="Hind bold"/>
                <a:cs typeface="Hind bold"/>
              </a:rPr>
            </a:br>
            <a:r>
              <a:rPr lang="en-US" sz="1800" dirty="0">
                <a:solidFill>
                  <a:schemeClr val="accent2"/>
                </a:solidFill>
                <a:latin typeface="Hind bold"/>
                <a:cs typeface="Hind bold"/>
              </a:rPr>
              <a:t>the following information:</a:t>
            </a:r>
          </a:p>
          <a:p>
            <a:pPr marL="190500" indent="-190500">
              <a:lnSpc>
                <a:spcPct val="75000"/>
              </a:lnSpc>
              <a:spcBef>
                <a:spcPct val="25000"/>
              </a:spcBef>
              <a:buClr>
                <a:schemeClr val="accent2"/>
              </a:buClr>
              <a:buSzPct val="120000"/>
              <a:buNone/>
            </a:pPr>
            <a:endParaRPr lang="en-US" sz="400" dirty="0"/>
          </a:p>
          <a:p>
            <a:pPr marL="590550" lvl="1" indent="-190500">
              <a:spcBef>
                <a:spcPct val="25000"/>
              </a:spcBef>
              <a:buClr>
                <a:schemeClr val="accent2"/>
              </a:buClr>
              <a:buSzPct val="120000"/>
              <a:buFont typeface="Times" charset="0"/>
              <a:buChar char="•"/>
            </a:pPr>
            <a:r>
              <a:rPr lang="en-US" sz="1600" dirty="0"/>
              <a:t>The date and details of the incident</a:t>
            </a:r>
          </a:p>
          <a:p>
            <a:pPr marL="590550" lvl="1" indent="-190500">
              <a:spcBef>
                <a:spcPct val="25000"/>
              </a:spcBef>
              <a:buClr>
                <a:schemeClr val="accent2"/>
              </a:buClr>
              <a:buSzPct val="120000"/>
              <a:buFont typeface="Times" charset="0"/>
              <a:buChar char="•"/>
            </a:pPr>
            <a:r>
              <a:rPr lang="en-US" sz="1600" dirty="0"/>
              <a:t>The individuals involved</a:t>
            </a:r>
          </a:p>
          <a:p>
            <a:pPr marL="590550" lvl="1" indent="-190500">
              <a:spcBef>
                <a:spcPct val="25000"/>
              </a:spcBef>
              <a:buClr>
                <a:schemeClr val="accent2"/>
              </a:buClr>
              <a:buSzPct val="120000"/>
              <a:buFont typeface="Times" charset="0"/>
              <a:buChar char="•"/>
            </a:pPr>
            <a:r>
              <a:rPr lang="en-US" sz="1600" dirty="0"/>
              <a:t>The code violation (if possible)</a:t>
            </a:r>
          </a:p>
          <a:p>
            <a:pPr marL="590550" lvl="1" indent="-190500">
              <a:spcBef>
                <a:spcPct val="25000"/>
              </a:spcBef>
              <a:buClr>
                <a:schemeClr val="accent2"/>
              </a:buClr>
              <a:buSzPct val="120000"/>
              <a:buFont typeface="Times" charset="0"/>
              <a:buChar char="•"/>
            </a:pPr>
            <a:r>
              <a:rPr lang="en-US" sz="1600" dirty="0"/>
              <a:t>Efforts made to resolve the matter</a:t>
            </a:r>
          </a:p>
          <a:p>
            <a:pPr marL="590550" lvl="1" indent="-190500">
              <a:spcBef>
                <a:spcPct val="25000"/>
              </a:spcBef>
              <a:buClr>
                <a:schemeClr val="accent2"/>
              </a:buClr>
              <a:buSzPct val="120000"/>
              <a:buFont typeface="Times" charset="0"/>
              <a:buChar char="•"/>
            </a:pPr>
            <a:r>
              <a:rPr lang="en-US" sz="1600" dirty="0"/>
              <a:t>The cost of the product </a:t>
            </a:r>
            <a:br>
              <a:rPr lang="en-US" sz="1600" dirty="0"/>
            </a:br>
            <a:r>
              <a:rPr lang="en-US" sz="1300" dirty="0"/>
              <a:t>(including invoices or other documentation)</a:t>
            </a:r>
          </a:p>
          <a:p>
            <a:pPr marL="590550" lvl="1" indent="-190500">
              <a:spcBef>
                <a:spcPct val="25000"/>
              </a:spcBef>
              <a:buClr>
                <a:schemeClr val="accent2"/>
              </a:buClr>
              <a:buSzPct val="120000"/>
              <a:buFont typeface="Times" charset="0"/>
              <a:buChar char="•"/>
            </a:pPr>
            <a:r>
              <a:rPr lang="en-US" sz="1600" dirty="0"/>
              <a:t>The current status of the complaint</a:t>
            </a:r>
          </a:p>
          <a:p>
            <a:pPr marL="590550" lvl="1" indent="-190500">
              <a:spcBef>
                <a:spcPct val="25000"/>
              </a:spcBef>
              <a:buClr>
                <a:schemeClr val="accent2"/>
              </a:buClr>
              <a:buSzPct val="120000"/>
              <a:buFont typeface="Times" charset="0"/>
              <a:buChar char="•"/>
            </a:pPr>
            <a:r>
              <a:rPr lang="en-US" sz="1600" dirty="0"/>
              <a:t>Resolution being sought </a:t>
            </a:r>
          </a:p>
        </p:txBody>
      </p:sp>
      <p:sp>
        <p:nvSpPr>
          <p:cNvPr id="3" name="Subtitle 2"/>
          <p:cNvSpPr txBox="1">
            <a:spLocks/>
          </p:cNvSpPr>
          <p:nvPr/>
        </p:nvSpPr>
        <p:spPr>
          <a:xfrm>
            <a:off x="303285" y="484285"/>
            <a:ext cx="5520044"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Guidelines</a:t>
            </a:r>
            <a:br>
              <a:rPr lang="en-US" dirty="0">
                <a:solidFill>
                  <a:schemeClr val="accent1"/>
                </a:solidFill>
                <a:latin typeface="Hind bold"/>
                <a:cs typeface="Hind bold"/>
              </a:rPr>
            </a:br>
            <a:r>
              <a:rPr lang="en-US" dirty="0">
                <a:solidFill>
                  <a:schemeClr val="accent1"/>
                </a:solidFill>
                <a:latin typeface="Hind bold"/>
                <a:cs typeface="Hind bold"/>
              </a:rPr>
              <a:t>for Code Complaints.</a:t>
            </a:r>
          </a:p>
        </p:txBody>
      </p:sp>
      <p:sp>
        <p:nvSpPr>
          <p:cNvPr id="4"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Tree>
    <p:extLst>
      <p:ext uri="{BB962C8B-B14F-4D97-AF65-F5344CB8AC3E}">
        <p14:creationId xmlns:p14="http://schemas.microsoft.com/office/powerpoint/2010/main" val="383983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11"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Key Provisions.</a:t>
            </a:r>
            <a:br>
              <a:rPr lang="en-US" dirty="0">
                <a:solidFill>
                  <a:schemeClr val="accent1"/>
                </a:solidFill>
                <a:latin typeface="Hind bold"/>
                <a:cs typeface="Hind bold"/>
              </a:rPr>
            </a:br>
            <a:r>
              <a:rPr lang="en-US" dirty="0">
                <a:solidFill>
                  <a:schemeClr val="accent1"/>
                </a:solidFill>
                <a:latin typeface="Hind bold"/>
                <a:cs typeface="Hind bold"/>
              </a:rPr>
              <a:t>Cooling Off.</a:t>
            </a:r>
          </a:p>
          <a:p>
            <a:pPr marL="0" indent="0">
              <a:buFont typeface="Arial"/>
              <a:buNone/>
            </a:pPr>
            <a:endParaRPr lang="en-US" dirty="0">
              <a:solidFill>
                <a:schemeClr val="accent1"/>
              </a:solidFill>
              <a:latin typeface="Hind bold"/>
              <a:cs typeface="Hind bold"/>
            </a:endParaRPr>
          </a:p>
        </p:txBody>
      </p:sp>
      <p:sp>
        <p:nvSpPr>
          <p:cNvPr id="13" name="TextBox 12"/>
          <p:cNvSpPr txBox="1"/>
          <p:nvPr/>
        </p:nvSpPr>
        <p:spPr>
          <a:xfrm>
            <a:off x="303285" y="2121590"/>
            <a:ext cx="4025135" cy="2699971"/>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What is cooling off?</a:t>
            </a:r>
          </a:p>
          <a:p>
            <a:pPr>
              <a:buClr>
                <a:schemeClr val="accent2"/>
              </a:buClr>
            </a:pPr>
            <a:endParaRPr lang="en-US"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tabLst>
                <a:tab pos="2116138" algn="r"/>
              </a:tabLst>
            </a:pPr>
            <a:r>
              <a:rPr lang="en-US" dirty="0">
                <a:solidFill>
                  <a:schemeClr val="accent1"/>
                </a:solidFill>
              </a:rPr>
              <a:t>If a consumer agrees to purchase an item and changes her mind, she has the right to cancel within a specified number of days </a:t>
            </a:r>
          </a:p>
          <a:p>
            <a:pPr marL="190500" indent="-190500">
              <a:spcBef>
                <a:spcPct val="25000"/>
              </a:spcBef>
              <a:buClr>
                <a:schemeClr val="accent2"/>
              </a:buClr>
              <a:buSzPct val="120000"/>
              <a:buFont typeface="Times" charset="0"/>
              <a:buChar char="•"/>
              <a:tabLst>
                <a:tab pos="2116138" algn="r"/>
              </a:tabLst>
            </a:pPr>
            <a:endParaRPr lang="en-US" sz="1000" dirty="0">
              <a:solidFill>
                <a:schemeClr val="accent1"/>
              </a:solidFill>
            </a:endParaRPr>
          </a:p>
          <a:p>
            <a:pPr marL="190500" indent="-190500">
              <a:spcBef>
                <a:spcPct val="25000"/>
              </a:spcBef>
              <a:buClr>
                <a:schemeClr val="accent2"/>
              </a:buClr>
              <a:buSzPct val="120000"/>
              <a:buFont typeface="Times" charset="0"/>
              <a:buChar char="•"/>
              <a:tabLst>
                <a:tab pos="2116138" algn="r"/>
              </a:tabLst>
            </a:pPr>
            <a:r>
              <a:rPr lang="en-US" dirty="0">
                <a:solidFill>
                  <a:schemeClr val="accent1"/>
                </a:solidFill>
              </a:rPr>
              <a:t>The number of days varies by country</a:t>
            </a:r>
          </a:p>
        </p:txBody>
      </p:sp>
      <p:sp>
        <p:nvSpPr>
          <p:cNvPr id="15" name="TextBox 14"/>
          <p:cNvSpPr txBox="1"/>
          <p:nvPr/>
        </p:nvSpPr>
        <p:spPr>
          <a:xfrm>
            <a:off x="4731103" y="2121590"/>
            <a:ext cx="4025135" cy="2985433"/>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The Code of Ethics allows consumers to cancel an order:</a:t>
            </a:r>
          </a:p>
          <a:p>
            <a:pPr lvl="1">
              <a:spcBef>
                <a:spcPct val="25000"/>
              </a:spcBef>
              <a:buClr>
                <a:schemeClr val="accent2"/>
              </a:buClr>
              <a:buSzPct val="120000"/>
              <a:buFont typeface="Times" charset="0"/>
              <a:buChar char="•"/>
            </a:pPr>
            <a:r>
              <a:rPr lang="en-US" dirty="0">
                <a:solidFill>
                  <a:schemeClr val="accent1"/>
                </a:solidFill>
              </a:rPr>
              <a:t> Without any specific reason</a:t>
            </a:r>
          </a:p>
          <a:p>
            <a:pPr lvl="1">
              <a:spcBef>
                <a:spcPct val="25000"/>
              </a:spcBef>
              <a:buClr>
                <a:schemeClr val="accent2"/>
              </a:buClr>
              <a:buSzPct val="120000"/>
              <a:buFont typeface="Times" charset="0"/>
              <a:buChar char="•"/>
            </a:pPr>
            <a:r>
              <a:rPr lang="en-US" dirty="0">
                <a:solidFill>
                  <a:schemeClr val="accent1"/>
                </a:solidFill>
              </a:rPr>
              <a:t> Within a specific time limit </a:t>
            </a:r>
          </a:p>
          <a:p>
            <a:pPr marL="190500" indent="-190500">
              <a:spcBef>
                <a:spcPct val="25000"/>
              </a:spcBef>
              <a:buClr>
                <a:schemeClr val="accent2"/>
              </a:buClr>
              <a:buSzPct val="120000"/>
              <a:buFont typeface="Times" charset="0"/>
              <a:buChar char="•"/>
            </a:pPr>
            <a:endParaRPr lang="en-US" sz="1000" dirty="0">
              <a:solidFill>
                <a:schemeClr val="accent1"/>
              </a:solidFill>
            </a:endParaRPr>
          </a:p>
          <a:p>
            <a:pPr marL="190500" indent="-190500">
              <a:spcBef>
                <a:spcPct val="25000"/>
              </a:spcBef>
              <a:buClr>
                <a:schemeClr val="accent2"/>
              </a:buClr>
              <a:buSzPct val="120000"/>
              <a:buFont typeface="Times" charset="0"/>
              <a:buChar char="•"/>
            </a:pPr>
            <a:r>
              <a:rPr lang="en-US" dirty="0">
                <a:solidFill>
                  <a:schemeClr val="accent1"/>
                </a:solidFill>
              </a:rPr>
              <a:t>Your order receipt should </a:t>
            </a:r>
            <a:br>
              <a:rPr lang="en-US" dirty="0">
                <a:solidFill>
                  <a:schemeClr val="accent1"/>
                </a:solidFill>
              </a:rPr>
            </a:br>
            <a:r>
              <a:rPr lang="en-US" dirty="0">
                <a:solidFill>
                  <a:schemeClr val="accent1"/>
                </a:solidFill>
              </a:rPr>
              <a:t>clearly state what the policy </a:t>
            </a:r>
            <a:br>
              <a:rPr lang="en-US" dirty="0">
                <a:solidFill>
                  <a:schemeClr val="accent1"/>
                </a:solidFill>
              </a:rPr>
            </a:br>
            <a:r>
              <a:rPr lang="en-US" dirty="0">
                <a:solidFill>
                  <a:schemeClr val="accent1"/>
                </a:solidFill>
              </a:rPr>
              <a:t>is in your country</a:t>
            </a:r>
          </a:p>
        </p:txBody>
      </p:sp>
    </p:spTree>
    <p:extLst>
      <p:ext uri="{BB962C8B-B14F-4D97-AF65-F5344CB8AC3E}">
        <p14:creationId xmlns:p14="http://schemas.microsoft.com/office/powerpoint/2010/main" val="184581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11"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Key Provisions.</a:t>
            </a:r>
            <a:br>
              <a:rPr lang="en-US" dirty="0">
                <a:solidFill>
                  <a:schemeClr val="accent1"/>
                </a:solidFill>
                <a:latin typeface="Hind bold"/>
                <a:cs typeface="Hind bold"/>
              </a:rPr>
            </a:br>
            <a:r>
              <a:rPr lang="en-US" dirty="0">
                <a:solidFill>
                  <a:schemeClr val="accent1"/>
                </a:solidFill>
                <a:latin typeface="Hind bold"/>
                <a:cs typeface="Hind bold"/>
              </a:rPr>
              <a:t>Earnings Claims.</a:t>
            </a:r>
          </a:p>
          <a:p>
            <a:pPr marL="0" indent="0">
              <a:buFont typeface="Arial"/>
              <a:buNone/>
            </a:pPr>
            <a:endParaRPr lang="en-US" dirty="0">
              <a:solidFill>
                <a:schemeClr val="accent1"/>
              </a:solidFill>
              <a:latin typeface="Hind bold"/>
              <a:cs typeface="Hind bold"/>
            </a:endParaRPr>
          </a:p>
        </p:txBody>
      </p:sp>
      <p:sp>
        <p:nvSpPr>
          <p:cNvPr id="13" name="TextBox 12"/>
          <p:cNvSpPr txBox="1"/>
          <p:nvPr/>
        </p:nvSpPr>
        <p:spPr>
          <a:xfrm>
            <a:off x="317790" y="2308004"/>
            <a:ext cx="4025135" cy="2169825"/>
          </a:xfrm>
          <a:prstGeom prst="rect">
            <a:avLst/>
          </a:prstGeom>
          <a:noFill/>
        </p:spPr>
        <p:txBody>
          <a:bodyPr wrap="square" rtlCol="0">
            <a:spAutoFit/>
          </a:bodyPr>
          <a:lstStyle/>
          <a:p>
            <a:pPr marL="285750" indent="-285750">
              <a:spcBef>
                <a:spcPct val="25000"/>
              </a:spcBef>
              <a:buClr>
                <a:schemeClr val="accent2"/>
              </a:buClr>
              <a:buSzPct val="120000"/>
              <a:buFont typeface="Arial"/>
              <a:buChar char="•"/>
            </a:pPr>
            <a:r>
              <a:rPr lang="en-US" b="0" dirty="0">
                <a:solidFill>
                  <a:schemeClr val="accent1"/>
                </a:solidFill>
                <a:latin typeface="Hind Regular"/>
                <a:cs typeface="Hind Regular"/>
              </a:rPr>
              <a:t>Companies and direct sellers cannot provide false or misleading statements about the earnings opportunity</a:t>
            </a:r>
          </a:p>
          <a:p>
            <a:pPr marL="190500" indent="-190500">
              <a:spcBef>
                <a:spcPct val="25000"/>
              </a:spcBef>
              <a:buClr>
                <a:schemeClr val="accent2"/>
              </a:buClr>
              <a:buSzPct val="120000"/>
              <a:buFont typeface="Times" charset="0"/>
              <a:buChar char="•"/>
            </a:pPr>
            <a:endParaRPr lang="en-US" b="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accent1"/>
                </a:solidFill>
                <a:latin typeface="Hind Regular"/>
                <a:cs typeface="Hind Regular"/>
              </a:rPr>
              <a:t>Statements made must be documented by facts</a:t>
            </a:r>
          </a:p>
        </p:txBody>
      </p:sp>
    </p:spTree>
    <p:extLst>
      <p:ext uri="{BB962C8B-B14F-4D97-AF65-F5344CB8AC3E}">
        <p14:creationId xmlns:p14="http://schemas.microsoft.com/office/powerpoint/2010/main" val="353082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11"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2"/>
                </a:solidFill>
                <a:latin typeface="Hind bold"/>
                <a:cs typeface="Hind bold"/>
              </a:rPr>
              <a:t>Key Provisions.</a:t>
            </a:r>
            <a:br>
              <a:rPr lang="en-US" dirty="0">
                <a:solidFill>
                  <a:schemeClr val="accent2"/>
                </a:solidFill>
                <a:latin typeface="Hind bold"/>
                <a:cs typeface="Hind bold"/>
              </a:rPr>
            </a:br>
            <a:r>
              <a:rPr lang="en-US" dirty="0">
                <a:solidFill>
                  <a:schemeClr val="accent2"/>
                </a:solidFill>
                <a:latin typeface="Hind bold"/>
                <a:cs typeface="Hind bold"/>
              </a:rPr>
              <a:t>Product Buyback.</a:t>
            </a:r>
          </a:p>
          <a:p>
            <a:pPr marL="0" indent="0">
              <a:buFont typeface="Arial"/>
              <a:buNone/>
            </a:pPr>
            <a:endParaRPr lang="en-US" dirty="0">
              <a:solidFill>
                <a:schemeClr val="accent2"/>
              </a:solidFill>
              <a:latin typeface="Hind bold"/>
              <a:cs typeface="Hind bold"/>
            </a:endParaRPr>
          </a:p>
        </p:txBody>
      </p:sp>
      <p:sp>
        <p:nvSpPr>
          <p:cNvPr id="13" name="TextBox 12"/>
          <p:cNvSpPr txBox="1"/>
          <p:nvPr/>
        </p:nvSpPr>
        <p:spPr>
          <a:xfrm>
            <a:off x="830484" y="2308004"/>
            <a:ext cx="6859915" cy="2154436"/>
          </a:xfrm>
          <a:prstGeom prst="rect">
            <a:avLst/>
          </a:prstGeom>
          <a:noFill/>
        </p:spPr>
        <p:txBody>
          <a:bodyPr wrap="square" rtlCol="0">
            <a:spAutoFit/>
          </a:bodyPr>
          <a:lstStyle/>
          <a:p>
            <a:pPr marL="190500" indent="-190500">
              <a:spcBef>
                <a:spcPct val="25000"/>
              </a:spcBef>
              <a:buClr>
                <a:schemeClr val="accent2"/>
              </a:buClr>
              <a:buSzPct val="120000"/>
              <a:buFont typeface="Times" charset="0"/>
              <a:buChar char="•"/>
            </a:pPr>
            <a:r>
              <a:rPr lang="en-US" b="0" dirty="0">
                <a:solidFill>
                  <a:schemeClr val="accent1"/>
                </a:solidFill>
                <a:latin typeface="Hind Regular"/>
                <a:cs typeface="Hind Regular"/>
              </a:rPr>
              <a:t>Company must not encourage inventory purchases in unreasonably large amounts </a:t>
            </a:r>
          </a:p>
          <a:p>
            <a:pPr marL="190500" indent="-190500">
              <a:spcBef>
                <a:spcPct val="25000"/>
              </a:spcBef>
              <a:buClr>
                <a:schemeClr val="accent2"/>
              </a:buClr>
              <a:buSzPct val="120000"/>
              <a:buFont typeface="Times" charset="0"/>
              <a:buChar char="•"/>
            </a:pPr>
            <a:endParaRPr lang="en-US" sz="1000" b="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accent1"/>
                </a:solidFill>
                <a:latin typeface="Hind Regular"/>
                <a:cs typeface="Hind Regular"/>
              </a:rPr>
              <a:t>If you terminate your business, the company will buy back product you haven’t sold</a:t>
            </a:r>
          </a:p>
          <a:p>
            <a:pPr marL="742950" lvl="1" indent="-285750">
              <a:spcBef>
                <a:spcPct val="25000"/>
              </a:spcBef>
              <a:buClr>
                <a:schemeClr val="accent2"/>
              </a:buClr>
              <a:buSzPct val="120000"/>
              <a:buFont typeface="Times" charset="0"/>
              <a:buChar char="–"/>
            </a:pPr>
            <a:r>
              <a:rPr lang="en-US" b="0" dirty="0">
                <a:solidFill>
                  <a:schemeClr val="accent1"/>
                </a:solidFill>
                <a:latin typeface="Hind Regular"/>
                <a:cs typeface="Hind Regular"/>
              </a:rPr>
              <a:t>if it is still marketable</a:t>
            </a:r>
          </a:p>
          <a:p>
            <a:pPr marL="742950" lvl="1" indent="-285750">
              <a:spcBef>
                <a:spcPct val="25000"/>
              </a:spcBef>
              <a:buClr>
                <a:schemeClr val="accent2"/>
              </a:buClr>
              <a:buSzPct val="120000"/>
              <a:buFont typeface="Times" charset="0"/>
              <a:buChar char="–"/>
            </a:pPr>
            <a:r>
              <a:rPr lang="en-US" b="0" dirty="0">
                <a:solidFill>
                  <a:schemeClr val="accent1"/>
                </a:solidFill>
                <a:latin typeface="Hind Regular"/>
                <a:cs typeface="Hind Regular"/>
              </a:rPr>
              <a:t>less any costs such as handling and commissions  </a:t>
            </a:r>
          </a:p>
        </p:txBody>
      </p:sp>
    </p:spTree>
    <p:extLst>
      <p:ext uri="{BB962C8B-B14F-4D97-AF65-F5344CB8AC3E}">
        <p14:creationId xmlns:p14="http://schemas.microsoft.com/office/powerpoint/2010/main" val="74660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11"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Key Provisions.</a:t>
            </a:r>
            <a:br>
              <a:rPr lang="en-US" dirty="0">
                <a:solidFill>
                  <a:schemeClr val="accent1"/>
                </a:solidFill>
                <a:latin typeface="Hind bold"/>
                <a:cs typeface="Hind bold"/>
              </a:rPr>
            </a:br>
            <a:r>
              <a:rPr lang="en-US" dirty="0">
                <a:solidFill>
                  <a:schemeClr val="accent1"/>
                </a:solidFill>
                <a:latin typeface="Hind bold"/>
                <a:cs typeface="Hind bold"/>
              </a:rPr>
              <a:t>Product Claims.</a:t>
            </a:r>
          </a:p>
          <a:p>
            <a:pPr marL="0" indent="0">
              <a:buFont typeface="Arial"/>
              <a:buNone/>
            </a:pPr>
            <a:endParaRPr lang="en-US" dirty="0">
              <a:solidFill>
                <a:schemeClr val="accent1"/>
              </a:solidFill>
              <a:latin typeface="Hind bold"/>
              <a:cs typeface="Hind bold"/>
            </a:endParaRPr>
          </a:p>
        </p:txBody>
      </p:sp>
      <p:sp>
        <p:nvSpPr>
          <p:cNvPr id="13" name="TextBox 12"/>
          <p:cNvSpPr txBox="1"/>
          <p:nvPr/>
        </p:nvSpPr>
        <p:spPr>
          <a:xfrm>
            <a:off x="830484" y="2308004"/>
            <a:ext cx="6859915" cy="646331"/>
          </a:xfrm>
          <a:prstGeom prst="rect">
            <a:avLst/>
          </a:prstGeom>
          <a:noFill/>
        </p:spPr>
        <p:txBody>
          <a:bodyPr wrap="square" rtlCol="0">
            <a:spAutoFit/>
          </a:bodyPr>
          <a:lstStyle/>
          <a:p>
            <a:pPr>
              <a:spcBef>
                <a:spcPct val="25000"/>
              </a:spcBef>
              <a:buClr>
                <a:schemeClr val="accent2"/>
              </a:buClr>
              <a:buSzPct val="120000"/>
            </a:pPr>
            <a:r>
              <a:rPr lang="en-US" b="0" dirty="0">
                <a:solidFill>
                  <a:schemeClr val="accent2"/>
                </a:solidFill>
                <a:latin typeface="Hind bold"/>
                <a:cs typeface="Hind bold"/>
              </a:rPr>
              <a:t>Companies or direct sellers must not </a:t>
            </a:r>
            <a:br>
              <a:rPr lang="en-US" b="0" dirty="0">
                <a:solidFill>
                  <a:schemeClr val="accent2"/>
                </a:solidFill>
                <a:latin typeface="Hind bold"/>
                <a:cs typeface="Hind bold"/>
              </a:rPr>
            </a:br>
            <a:r>
              <a:rPr lang="en-US" b="0" dirty="0">
                <a:solidFill>
                  <a:schemeClr val="accent2"/>
                </a:solidFill>
                <a:latin typeface="Hind bold"/>
                <a:cs typeface="Hind bold"/>
              </a:rPr>
              <a:t>make untrue claims about a product</a:t>
            </a:r>
          </a:p>
        </p:txBody>
      </p:sp>
    </p:spTree>
    <p:extLst>
      <p:ext uri="{BB962C8B-B14F-4D97-AF65-F5344CB8AC3E}">
        <p14:creationId xmlns:p14="http://schemas.microsoft.com/office/powerpoint/2010/main" val="243934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11"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Sales</a:t>
            </a:r>
            <a:br>
              <a:rPr lang="en-US" dirty="0">
                <a:solidFill>
                  <a:schemeClr val="accent1"/>
                </a:solidFill>
                <a:latin typeface="Hind bold"/>
                <a:cs typeface="Hind bold"/>
              </a:rPr>
            </a:br>
            <a:r>
              <a:rPr lang="en-US" dirty="0">
                <a:solidFill>
                  <a:schemeClr val="accent1"/>
                </a:solidFill>
                <a:latin typeface="Hind bold"/>
                <a:cs typeface="Hind bold"/>
              </a:rPr>
              <a:t>&amp; Training Aids.</a:t>
            </a:r>
          </a:p>
          <a:p>
            <a:pPr marL="0" indent="0">
              <a:buFont typeface="Arial"/>
              <a:buNone/>
            </a:pPr>
            <a:endParaRPr lang="en-US" dirty="0">
              <a:solidFill>
                <a:schemeClr val="accent1"/>
              </a:solidFill>
              <a:latin typeface="Hind bold"/>
              <a:cs typeface="Hind bold"/>
            </a:endParaRPr>
          </a:p>
        </p:txBody>
      </p:sp>
      <p:sp>
        <p:nvSpPr>
          <p:cNvPr id="5" name="TextBox 4"/>
          <p:cNvSpPr txBox="1"/>
          <p:nvPr/>
        </p:nvSpPr>
        <p:spPr>
          <a:xfrm>
            <a:off x="830484" y="2098286"/>
            <a:ext cx="6859915" cy="3731791"/>
          </a:xfrm>
          <a:prstGeom prst="rect">
            <a:avLst/>
          </a:prstGeom>
          <a:noFill/>
        </p:spPr>
        <p:txBody>
          <a:bodyPr wrap="square" rtlCol="0">
            <a:spAutoFit/>
          </a:bodyPr>
          <a:lstStyle/>
          <a:p>
            <a:pPr marL="190500" indent="-190500">
              <a:spcBef>
                <a:spcPct val="25000"/>
              </a:spcBef>
              <a:buClr>
                <a:schemeClr val="accent2"/>
              </a:buClr>
              <a:buSzPct val="120000"/>
              <a:buFont typeface="Times" charset="0"/>
              <a:buChar char="•"/>
            </a:pPr>
            <a:r>
              <a:rPr lang="en-US" sz="1400" b="0" i="1" dirty="0">
                <a:solidFill>
                  <a:schemeClr val="accent1"/>
                </a:solidFill>
                <a:latin typeface="Hind Regular"/>
                <a:cs typeface="Hind Regular"/>
              </a:rPr>
              <a:t>Companies shall prohibit Direct Sellers from marketing or </a:t>
            </a:r>
            <a:br>
              <a:rPr lang="en-US" sz="1400" b="0" i="1" dirty="0">
                <a:solidFill>
                  <a:schemeClr val="accent1"/>
                </a:solidFill>
                <a:latin typeface="Hind Regular"/>
                <a:cs typeface="Hind Regular"/>
              </a:rPr>
            </a:br>
            <a:r>
              <a:rPr lang="en-US" sz="1400" b="0" i="1" dirty="0">
                <a:solidFill>
                  <a:schemeClr val="accent1"/>
                </a:solidFill>
                <a:latin typeface="Hind Regular"/>
                <a:cs typeface="Hind Regular"/>
              </a:rPr>
              <a:t>requiring the purchase by others of any materials that are </a:t>
            </a:r>
            <a:br>
              <a:rPr lang="en-US" sz="1400" b="0" i="1" dirty="0">
                <a:solidFill>
                  <a:schemeClr val="accent1"/>
                </a:solidFill>
                <a:latin typeface="Hind Regular"/>
                <a:cs typeface="Hind Regular"/>
              </a:rPr>
            </a:br>
            <a:r>
              <a:rPr lang="en-US" sz="1400" b="0" i="1" dirty="0">
                <a:solidFill>
                  <a:schemeClr val="accent1"/>
                </a:solidFill>
                <a:latin typeface="Hind Regular"/>
                <a:cs typeface="Hind Regular"/>
              </a:rPr>
              <a:t>inconsistent with Company policies and procedures. </a:t>
            </a:r>
          </a:p>
          <a:p>
            <a:pPr marL="190500" indent="-190500">
              <a:spcBef>
                <a:spcPct val="25000"/>
              </a:spcBef>
              <a:buClr>
                <a:schemeClr val="accent2"/>
              </a:buClr>
              <a:buSzPct val="120000"/>
              <a:buFont typeface="Times" charset="0"/>
              <a:buChar char="•"/>
            </a:pPr>
            <a:endParaRPr lang="en-US" sz="800" b="0" i="1"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sz="1400" b="0" i="1" dirty="0">
                <a:solidFill>
                  <a:schemeClr val="accent1"/>
                </a:solidFill>
                <a:latin typeface="Hind Regular"/>
                <a:cs typeface="Hind Regular"/>
              </a:rPr>
              <a:t>Companies shall provide adequate training to enable </a:t>
            </a:r>
            <a:br>
              <a:rPr lang="en-US" sz="1400" b="0" i="1" dirty="0">
                <a:solidFill>
                  <a:schemeClr val="accent1"/>
                </a:solidFill>
                <a:latin typeface="Hind Regular"/>
                <a:cs typeface="Hind Regular"/>
              </a:rPr>
            </a:br>
            <a:r>
              <a:rPr lang="en-US" sz="1400" b="0" i="1" dirty="0">
                <a:solidFill>
                  <a:schemeClr val="accent1"/>
                </a:solidFill>
                <a:latin typeface="Hind Regular"/>
                <a:cs typeface="Hind Regular"/>
              </a:rPr>
              <a:t>Direct Sellers to operate ethically.</a:t>
            </a:r>
            <a:r>
              <a:rPr lang="en-US" sz="1600" dirty="0">
                <a:solidFill>
                  <a:schemeClr val="accent1"/>
                </a:solidFill>
                <a:latin typeface="Hind Regular"/>
                <a:cs typeface="Hind Regular"/>
              </a:rPr>
              <a:t> </a:t>
            </a:r>
            <a:endParaRPr lang="en-US" sz="1600" b="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endParaRPr lang="en-US" sz="1600" b="0" dirty="0">
              <a:solidFill>
                <a:schemeClr val="accent1"/>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accent1"/>
                </a:solidFill>
                <a:latin typeface="Hind Regular"/>
                <a:cs typeface="Hind Regular"/>
              </a:rPr>
              <a:t>Direct Sellers must:</a:t>
            </a:r>
          </a:p>
          <a:p>
            <a:pPr marL="742950" lvl="1" indent="-285750">
              <a:spcBef>
                <a:spcPct val="25000"/>
              </a:spcBef>
              <a:buClr>
                <a:schemeClr val="accent2"/>
              </a:buClr>
              <a:buSzPct val="120000"/>
              <a:buFont typeface="Times" charset="0"/>
              <a:buChar char="•"/>
            </a:pPr>
            <a:r>
              <a:rPr lang="en-US" b="0" dirty="0">
                <a:solidFill>
                  <a:schemeClr val="accent1"/>
                </a:solidFill>
                <a:latin typeface="Hind Regular"/>
                <a:cs typeface="Hind Regular"/>
              </a:rPr>
              <a:t>(</a:t>
            </a:r>
            <a:r>
              <a:rPr lang="en-US" b="0" dirty="0" err="1">
                <a:solidFill>
                  <a:schemeClr val="accent1"/>
                </a:solidFill>
                <a:latin typeface="Hind Regular"/>
                <a:cs typeface="Hind Regular"/>
              </a:rPr>
              <a:t>i</a:t>
            </a:r>
            <a:r>
              <a:rPr lang="en-US" b="0" dirty="0">
                <a:solidFill>
                  <a:schemeClr val="accent1"/>
                </a:solidFill>
                <a:latin typeface="Hind Regular"/>
                <a:cs typeface="Hind Regular"/>
              </a:rPr>
              <a:t>) utilize compliant materials </a:t>
            </a:r>
          </a:p>
          <a:p>
            <a:pPr marL="742950" lvl="1" indent="-285750">
              <a:spcBef>
                <a:spcPct val="25000"/>
              </a:spcBef>
              <a:buClr>
                <a:schemeClr val="accent2"/>
              </a:buClr>
              <a:buSzPct val="120000"/>
              <a:buFont typeface="Times" charset="0"/>
              <a:buChar char="•"/>
            </a:pPr>
            <a:r>
              <a:rPr lang="en-US" b="0" dirty="0">
                <a:solidFill>
                  <a:schemeClr val="accent1"/>
                </a:solidFill>
                <a:latin typeface="Hind Regular"/>
                <a:cs typeface="Hind Regular"/>
              </a:rPr>
              <a:t>(ii) refrain from making the purchase of such </a:t>
            </a:r>
            <a:br>
              <a:rPr lang="en-US" b="0" dirty="0">
                <a:solidFill>
                  <a:schemeClr val="accent1"/>
                </a:solidFill>
                <a:latin typeface="Hind Regular"/>
                <a:cs typeface="Hind Regular"/>
              </a:rPr>
            </a:br>
            <a:r>
              <a:rPr lang="en-US" b="0" dirty="0">
                <a:solidFill>
                  <a:schemeClr val="accent1"/>
                </a:solidFill>
                <a:latin typeface="Hind Regular"/>
                <a:cs typeface="Hind Regular"/>
              </a:rPr>
              <a:t>sales aids a requirement</a:t>
            </a:r>
          </a:p>
          <a:p>
            <a:pPr marL="742950" lvl="1" indent="-285750">
              <a:spcBef>
                <a:spcPct val="25000"/>
              </a:spcBef>
              <a:buClr>
                <a:schemeClr val="accent2"/>
              </a:buClr>
              <a:buSzPct val="120000"/>
              <a:buFont typeface="Times" charset="0"/>
              <a:buChar char="•"/>
            </a:pPr>
            <a:r>
              <a:rPr lang="en-US" b="0" dirty="0">
                <a:solidFill>
                  <a:schemeClr val="accent1"/>
                </a:solidFill>
                <a:latin typeface="Hind Regular"/>
                <a:cs typeface="Hind Regular"/>
              </a:rPr>
              <a:t>(iii) provide sales aids at a reasonable and fair price </a:t>
            </a:r>
          </a:p>
          <a:p>
            <a:pPr marL="742950" lvl="1" indent="-285750">
              <a:spcBef>
                <a:spcPct val="25000"/>
              </a:spcBef>
              <a:buClr>
                <a:schemeClr val="accent2"/>
              </a:buClr>
              <a:buSzPct val="120000"/>
              <a:buFont typeface="Times" charset="0"/>
              <a:buChar char="•"/>
            </a:pPr>
            <a:r>
              <a:rPr lang="en-US" b="0" dirty="0">
                <a:solidFill>
                  <a:schemeClr val="accent1"/>
                </a:solidFill>
                <a:latin typeface="Hind Regular"/>
                <a:cs typeface="Hind Regular"/>
              </a:rPr>
              <a:t>(iv) offer a written return policy</a:t>
            </a:r>
          </a:p>
        </p:txBody>
      </p:sp>
    </p:spTree>
    <p:extLst>
      <p:ext uri="{BB962C8B-B14F-4D97-AF65-F5344CB8AC3E}">
        <p14:creationId xmlns:p14="http://schemas.microsoft.com/office/powerpoint/2010/main" val="140303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136" y="1517182"/>
            <a:ext cx="4816500" cy="4501854"/>
          </a:xfrm>
          <a:prstGeom prst="rect">
            <a:avLst/>
          </a:prstGeom>
        </p:spPr>
      </p:pic>
      <p:pic>
        <p:nvPicPr>
          <p:cNvPr id="7" name="Picture 6"/>
          <p:cNvPicPr>
            <a:picLocks noChangeAspect="1"/>
          </p:cNvPicPr>
          <p:nvPr/>
        </p:nvPicPr>
        <p:blipFill>
          <a:blip r:embed="rId4"/>
          <a:stretch>
            <a:fillRect/>
          </a:stretch>
        </p:blipFill>
        <p:spPr>
          <a:xfrm>
            <a:off x="3833771" y="3165448"/>
            <a:ext cx="919816" cy="1361327"/>
          </a:xfrm>
          <a:prstGeom prst="rect">
            <a:avLst/>
          </a:prstGeom>
        </p:spPr>
      </p:pic>
      <p:sp>
        <p:nvSpPr>
          <p:cNvPr id="9"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DSA</a:t>
            </a:r>
            <a:br>
              <a:rPr lang="en-US" dirty="0">
                <a:solidFill>
                  <a:schemeClr val="accent1"/>
                </a:solidFill>
                <a:latin typeface="Hind bold"/>
                <a:cs typeface="Hind bold"/>
              </a:rPr>
            </a:br>
            <a:r>
              <a:rPr lang="en-US" dirty="0">
                <a:solidFill>
                  <a:schemeClr val="accent1"/>
                </a:solidFill>
                <a:latin typeface="Hind bold"/>
                <a:cs typeface="Hind bold"/>
              </a:rPr>
              <a:t>Code of Ethics.</a:t>
            </a:r>
          </a:p>
        </p:txBody>
      </p:sp>
      <p:sp>
        <p:nvSpPr>
          <p:cNvPr id="10"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Tree>
    <p:extLst>
      <p:ext uri="{BB962C8B-B14F-4D97-AF65-F5344CB8AC3E}">
        <p14:creationId xmlns:p14="http://schemas.microsoft.com/office/powerpoint/2010/main" val="120764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DSAs Must:</a:t>
            </a:r>
          </a:p>
          <a:p>
            <a:pPr marL="0" indent="0">
              <a:buFont typeface="Arial"/>
              <a:buNone/>
            </a:pPr>
            <a:endParaRPr lang="en-US" dirty="0">
              <a:solidFill>
                <a:schemeClr val="accent1"/>
              </a:solidFill>
              <a:latin typeface="Hind bold"/>
              <a:cs typeface="Hind bold"/>
            </a:endParaRPr>
          </a:p>
        </p:txBody>
      </p:sp>
      <p:sp>
        <p:nvSpPr>
          <p:cNvPr id="3"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4" name="TextBox 3"/>
          <p:cNvSpPr txBox="1"/>
          <p:nvPr/>
        </p:nvSpPr>
        <p:spPr>
          <a:xfrm>
            <a:off x="501042" y="2003952"/>
            <a:ext cx="7189358" cy="3670236"/>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Follow the Code of Ethics</a:t>
            </a:r>
          </a:p>
          <a:p>
            <a:pPr>
              <a:buClr>
                <a:schemeClr val="accent2"/>
              </a:buClr>
            </a:pPr>
            <a:endParaRPr lang="en-US" sz="1000" dirty="0">
              <a:solidFill>
                <a:schemeClr val="tx2"/>
              </a:solidFill>
              <a:latin typeface="Hind Regular"/>
              <a:cs typeface="Hind Regular"/>
            </a:endParaRPr>
          </a:p>
          <a:p>
            <a:pPr marL="742950" lvl="1" indent="-285750">
              <a:spcBef>
                <a:spcPct val="25000"/>
              </a:spcBef>
              <a:buClr>
                <a:schemeClr val="accent2"/>
              </a:buClr>
              <a:buSzPct val="120000"/>
              <a:buFont typeface="Courier New"/>
              <a:buChar char="o"/>
            </a:pPr>
            <a:r>
              <a:rPr lang="en-US" b="0" dirty="0">
                <a:solidFill>
                  <a:schemeClr val="accent1"/>
                </a:solidFill>
                <a:latin typeface="Hind Regular"/>
                <a:cs typeface="Hind Regular"/>
              </a:rPr>
              <a:t>Have an Independent Code Administrator</a:t>
            </a:r>
          </a:p>
          <a:p>
            <a:pPr marL="742950" lvl="1" indent="-285750">
              <a:spcBef>
                <a:spcPct val="25000"/>
              </a:spcBef>
              <a:buClr>
                <a:schemeClr val="accent2"/>
              </a:buClr>
              <a:buSzPct val="120000"/>
              <a:buFont typeface="Courier New"/>
              <a:buChar char="o"/>
            </a:pPr>
            <a:endParaRPr lang="en-US" sz="1000" b="0" dirty="0">
              <a:solidFill>
                <a:schemeClr val="accent1"/>
              </a:solidFill>
              <a:latin typeface="Hind Regular"/>
              <a:cs typeface="Hind Regular"/>
            </a:endParaRPr>
          </a:p>
          <a:p>
            <a:pPr marL="742950" lvl="1" indent="-285750">
              <a:spcBef>
                <a:spcPct val="25000"/>
              </a:spcBef>
              <a:buClr>
                <a:schemeClr val="accent2"/>
              </a:buClr>
              <a:buSzPct val="120000"/>
              <a:buFont typeface="Courier New"/>
              <a:buChar char="o"/>
            </a:pPr>
            <a:r>
              <a:rPr lang="en-US" b="0" dirty="0">
                <a:solidFill>
                  <a:schemeClr val="accent1"/>
                </a:solidFill>
                <a:latin typeface="Hind Regular"/>
                <a:cs typeface="Hind Regular"/>
              </a:rPr>
              <a:t>Establish a Code Complaint </a:t>
            </a:r>
            <a:br>
              <a:rPr lang="en-US" b="0" dirty="0">
                <a:solidFill>
                  <a:schemeClr val="accent1"/>
                </a:solidFill>
                <a:latin typeface="Hind Regular"/>
                <a:cs typeface="Hind Regular"/>
              </a:rPr>
            </a:br>
            <a:r>
              <a:rPr lang="en-US" b="0" dirty="0">
                <a:solidFill>
                  <a:schemeClr val="accent1"/>
                </a:solidFill>
                <a:latin typeface="Hind Regular"/>
                <a:cs typeface="Hind Regular"/>
              </a:rPr>
              <a:t>Handling Procedure</a:t>
            </a:r>
          </a:p>
          <a:p>
            <a:pPr marL="742950" lvl="1" indent="-285750">
              <a:spcBef>
                <a:spcPct val="25000"/>
              </a:spcBef>
              <a:buClr>
                <a:schemeClr val="accent2"/>
              </a:buClr>
              <a:buSzPct val="120000"/>
              <a:buFont typeface="Courier New"/>
              <a:buChar char="o"/>
            </a:pPr>
            <a:endParaRPr lang="en-US" sz="1000" b="0" dirty="0">
              <a:solidFill>
                <a:schemeClr val="accent1"/>
              </a:solidFill>
              <a:latin typeface="Hind Regular"/>
              <a:cs typeface="Hind Regular"/>
            </a:endParaRPr>
          </a:p>
          <a:p>
            <a:pPr marL="742950" lvl="1" indent="-285750">
              <a:spcBef>
                <a:spcPct val="25000"/>
              </a:spcBef>
              <a:buClr>
                <a:schemeClr val="accent2"/>
              </a:buClr>
              <a:buSzPct val="120000"/>
              <a:buFont typeface="Courier New"/>
              <a:buChar char="o"/>
            </a:pPr>
            <a:r>
              <a:rPr lang="en-US" b="0" dirty="0">
                <a:solidFill>
                  <a:schemeClr val="accent1"/>
                </a:solidFill>
                <a:latin typeface="Hind Regular"/>
                <a:cs typeface="Hind Regular"/>
              </a:rPr>
              <a:t>Publicize the Code on their Websites</a:t>
            </a:r>
          </a:p>
          <a:p>
            <a:pPr marL="628650" lvl="1" indent="-171450">
              <a:spcBef>
                <a:spcPct val="25000"/>
              </a:spcBef>
              <a:buClr>
                <a:schemeClr val="accent2"/>
              </a:buClr>
              <a:buSzPct val="120000"/>
              <a:buFont typeface="Courier New"/>
              <a:buChar char="o"/>
            </a:pPr>
            <a:endParaRPr lang="en-US" sz="1000" b="0" dirty="0">
              <a:solidFill>
                <a:schemeClr val="accent1"/>
              </a:solidFill>
              <a:latin typeface="Hind Regular"/>
              <a:cs typeface="Hind Regular"/>
            </a:endParaRPr>
          </a:p>
          <a:p>
            <a:pPr marL="742950" lvl="1" indent="-285750">
              <a:spcBef>
                <a:spcPct val="25000"/>
              </a:spcBef>
              <a:buClr>
                <a:schemeClr val="accent2"/>
              </a:buClr>
              <a:buSzPct val="120000"/>
              <a:buFont typeface="Courier New"/>
              <a:buChar char="o"/>
            </a:pPr>
            <a:r>
              <a:rPr lang="en-US" b="0" dirty="0">
                <a:solidFill>
                  <a:schemeClr val="accent1"/>
                </a:solidFill>
                <a:latin typeface="Hind Regular"/>
                <a:cs typeface="Hind Regular"/>
              </a:rPr>
              <a:t>Publicize Code Administrator </a:t>
            </a:r>
            <a:br>
              <a:rPr lang="en-US" b="0" dirty="0">
                <a:solidFill>
                  <a:schemeClr val="accent1"/>
                </a:solidFill>
                <a:latin typeface="Hind Regular"/>
                <a:cs typeface="Hind Regular"/>
              </a:rPr>
            </a:br>
            <a:r>
              <a:rPr lang="en-US" b="0" dirty="0">
                <a:solidFill>
                  <a:schemeClr val="accent1"/>
                </a:solidFill>
                <a:latin typeface="Hind Regular"/>
                <a:cs typeface="Hind Regular"/>
              </a:rPr>
              <a:t>Contact Information</a:t>
            </a:r>
          </a:p>
          <a:p>
            <a:pPr marL="742950" lvl="1" indent="-285750">
              <a:spcBef>
                <a:spcPct val="25000"/>
              </a:spcBef>
              <a:buClr>
                <a:schemeClr val="accent2"/>
              </a:buClr>
              <a:buSzPct val="120000"/>
              <a:buFont typeface="Courier New"/>
              <a:buChar char="o"/>
            </a:pPr>
            <a:endParaRPr lang="en-US" sz="1000" b="0" dirty="0">
              <a:solidFill>
                <a:schemeClr val="accent1"/>
              </a:solidFill>
              <a:latin typeface="Hind Regular"/>
              <a:cs typeface="Hind Regular"/>
            </a:endParaRPr>
          </a:p>
          <a:p>
            <a:pPr marL="742950" lvl="1" indent="-285750">
              <a:spcBef>
                <a:spcPct val="25000"/>
              </a:spcBef>
              <a:buClr>
                <a:schemeClr val="accent2"/>
              </a:buClr>
              <a:buSzPct val="120000"/>
              <a:buFont typeface="Courier New"/>
              <a:buChar char="o"/>
            </a:pPr>
            <a:r>
              <a:rPr lang="en-US" b="0" dirty="0">
                <a:solidFill>
                  <a:schemeClr val="accent1"/>
                </a:solidFill>
                <a:latin typeface="Hind Regular"/>
                <a:cs typeface="Hind Regular"/>
              </a:rPr>
              <a:t>Enforce the Code of Ethics</a:t>
            </a:r>
          </a:p>
        </p:txBody>
      </p:sp>
    </p:spTree>
    <p:extLst>
      <p:ext uri="{BB962C8B-B14F-4D97-AF65-F5344CB8AC3E}">
        <p14:creationId xmlns:p14="http://schemas.microsoft.com/office/powerpoint/2010/main" val="232335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03285" y="484285"/>
            <a:ext cx="4039640" cy="1302185"/>
          </a:xfrm>
          <a:prstGeom prst="rect">
            <a:avLst/>
          </a:prstGeom>
        </p:spPr>
        <p:txBody>
          <a:bodyPr>
            <a:normAutofit/>
          </a:bodyPr>
          <a:lstStyle/>
          <a:p>
            <a:pPr marL="0" indent="0" algn="l">
              <a:buNone/>
            </a:pPr>
            <a:r>
              <a:rPr lang="en-US" dirty="0">
                <a:solidFill>
                  <a:schemeClr val="accent2"/>
                </a:solidFill>
                <a:latin typeface="Hind bold"/>
                <a:cs typeface="Hind bold"/>
              </a:rPr>
              <a:t>DSA</a:t>
            </a:r>
            <a:br>
              <a:rPr lang="en-US" dirty="0">
                <a:solidFill>
                  <a:schemeClr val="accent2"/>
                </a:solidFill>
                <a:latin typeface="Hind bold"/>
                <a:cs typeface="Hind bold"/>
              </a:rPr>
            </a:br>
            <a:r>
              <a:rPr lang="en-US" dirty="0">
                <a:solidFill>
                  <a:schemeClr val="accent2"/>
                </a:solidFill>
                <a:latin typeface="Hind bold"/>
                <a:cs typeface="Hind bold"/>
              </a:rPr>
              <a:t>Code of Ethics.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883" y="1617640"/>
            <a:ext cx="4496606" cy="4202858"/>
          </a:xfrm>
          <a:prstGeom prst="rect">
            <a:avLst/>
          </a:prstGeom>
        </p:spPr>
      </p:pic>
      <p:sp>
        <p:nvSpPr>
          <p:cNvPr id="11"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rgbClr val="FFFFFF"/>
                </a:solidFill>
                <a:latin typeface="Hind bold"/>
                <a:cs typeface="Hind bold"/>
              </a:rPr>
              <a:t>DSA Code of Ethics.</a:t>
            </a:r>
          </a:p>
        </p:txBody>
      </p:sp>
      <p:pic>
        <p:nvPicPr>
          <p:cNvPr id="12" name="Picture 11"/>
          <p:cNvPicPr>
            <a:picLocks noChangeAspect="1"/>
          </p:cNvPicPr>
          <p:nvPr/>
        </p:nvPicPr>
        <p:blipFill>
          <a:blip r:embed="rId4"/>
          <a:stretch>
            <a:fillRect/>
          </a:stretch>
        </p:blipFill>
        <p:spPr>
          <a:xfrm>
            <a:off x="4231959" y="3224834"/>
            <a:ext cx="729355" cy="1079443"/>
          </a:xfrm>
          <a:prstGeom prst="rect">
            <a:avLst/>
          </a:prstGeom>
        </p:spPr>
      </p:pic>
    </p:spTree>
    <p:extLst>
      <p:ext uri="{BB962C8B-B14F-4D97-AF65-F5344CB8AC3E}">
        <p14:creationId xmlns:p14="http://schemas.microsoft.com/office/powerpoint/2010/main" val="302901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285" y="484285"/>
            <a:ext cx="4039640"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Companies Must:</a:t>
            </a:r>
          </a:p>
          <a:p>
            <a:pPr marL="0" indent="0">
              <a:buFont typeface="Arial"/>
              <a:buNone/>
            </a:pPr>
            <a:endParaRPr lang="en-US" dirty="0">
              <a:solidFill>
                <a:schemeClr val="accent1"/>
              </a:solidFill>
              <a:latin typeface="Hind bold"/>
              <a:cs typeface="Hind bold"/>
            </a:endParaRPr>
          </a:p>
        </p:txBody>
      </p:sp>
      <p:sp>
        <p:nvSpPr>
          <p:cNvPr id="3"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
        <p:nvSpPr>
          <p:cNvPr id="4" name="TextBox 3"/>
          <p:cNvSpPr txBox="1"/>
          <p:nvPr/>
        </p:nvSpPr>
        <p:spPr>
          <a:xfrm>
            <a:off x="501042" y="2003952"/>
            <a:ext cx="7189358" cy="2554545"/>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Follow the Code of Ethics</a:t>
            </a:r>
          </a:p>
          <a:p>
            <a:pPr>
              <a:buClr>
                <a:schemeClr val="accent2"/>
              </a:buClr>
            </a:pPr>
            <a:endParaRPr lang="en-US" sz="1000" dirty="0">
              <a:solidFill>
                <a:schemeClr val="tx2"/>
              </a:solidFill>
              <a:latin typeface="Hind Regular"/>
              <a:cs typeface="Hind Regular"/>
            </a:endParaRPr>
          </a:p>
          <a:p>
            <a:pPr marL="742950" lvl="1" indent="-285750">
              <a:spcBef>
                <a:spcPct val="25000"/>
              </a:spcBef>
              <a:buClr>
                <a:schemeClr val="accent2"/>
              </a:buClr>
              <a:buSzPct val="120000"/>
              <a:buFont typeface="Courier New"/>
              <a:buChar char="o"/>
            </a:pPr>
            <a:r>
              <a:rPr lang="en-US" b="0" dirty="0">
                <a:latin typeface="Hind Regular"/>
                <a:cs typeface="Hind Regular"/>
              </a:rPr>
              <a:t>Communicate the Code of Ethics</a:t>
            </a:r>
          </a:p>
          <a:p>
            <a:pPr lvl="2">
              <a:spcBef>
                <a:spcPct val="25000"/>
              </a:spcBef>
              <a:buClr>
                <a:schemeClr val="accent2"/>
              </a:buClr>
              <a:buSzPct val="120000"/>
              <a:buFont typeface="Times" charset="0"/>
              <a:buChar char="•"/>
            </a:pPr>
            <a:r>
              <a:rPr lang="en-US" b="0" dirty="0">
                <a:latin typeface="Hind Regular"/>
                <a:cs typeface="Hind Regular"/>
              </a:rPr>
              <a:t>  With Employees</a:t>
            </a:r>
          </a:p>
          <a:p>
            <a:pPr lvl="2">
              <a:spcBef>
                <a:spcPct val="25000"/>
              </a:spcBef>
              <a:buClr>
                <a:schemeClr val="accent2"/>
              </a:buClr>
              <a:buSzPct val="120000"/>
              <a:buFont typeface="Times" charset="0"/>
              <a:buChar char="•"/>
            </a:pPr>
            <a:r>
              <a:rPr lang="en-US" b="0" dirty="0">
                <a:latin typeface="Hind Regular"/>
                <a:cs typeface="Hind Regular"/>
              </a:rPr>
              <a:t>  With Direct Sellers </a:t>
            </a:r>
          </a:p>
          <a:p>
            <a:pPr lvl="1">
              <a:buClr>
                <a:schemeClr val="accent2"/>
              </a:buClr>
            </a:pPr>
            <a:endParaRPr lang="en-US" b="0" dirty="0">
              <a:latin typeface="Hind Regular"/>
              <a:cs typeface="Hind Regular"/>
            </a:endParaRPr>
          </a:p>
          <a:p>
            <a:pPr marL="742950" lvl="1" indent="-285750">
              <a:buClr>
                <a:schemeClr val="accent2"/>
              </a:buClr>
              <a:buFont typeface="Courier New"/>
              <a:buChar char="o"/>
            </a:pPr>
            <a:r>
              <a:rPr lang="en-US" b="0" dirty="0">
                <a:latin typeface="Hind Regular"/>
                <a:cs typeface="Hind Regular"/>
              </a:rPr>
              <a:t>Enforce the Code of Ethics</a:t>
            </a:r>
          </a:p>
          <a:p>
            <a:pPr lvl="2">
              <a:spcBef>
                <a:spcPct val="25000"/>
              </a:spcBef>
              <a:buClr>
                <a:schemeClr val="accent2"/>
              </a:buClr>
              <a:buSzPct val="120000"/>
            </a:pPr>
            <a:endParaRPr lang="en-US" dirty="0">
              <a:solidFill>
                <a:schemeClr val="accent1"/>
              </a:solidFill>
              <a:latin typeface="Hind Regular"/>
              <a:cs typeface="Hind Regular"/>
            </a:endParaRPr>
          </a:p>
        </p:txBody>
      </p:sp>
    </p:spTree>
    <p:extLst>
      <p:ext uri="{BB962C8B-B14F-4D97-AF65-F5344CB8AC3E}">
        <p14:creationId xmlns:p14="http://schemas.microsoft.com/office/powerpoint/2010/main" val="931414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7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03285" y="484285"/>
            <a:ext cx="4039640" cy="1302185"/>
          </a:xfrm>
          <a:prstGeom prst="rect">
            <a:avLst/>
          </a:prstGeom>
        </p:spPr>
        <p:txBody>
          <a:bodyPr>
            <a:normAutofit/>
          </a:bodyPr>
          <a:lstStyle/>
          <a:p>
            <a:pPr marL="0" indent="0" algn="l">
              <a:buNone/>
            </a:pPr>
            <a:r>
              <a:rPr lang="en-US" dirty="0">
                <a:solidFill>
                  <a:schemeClr val="accent1"/>
                </a:solidFill>
                <a:latin typeface="Hind bold"/>
                <a:cs typeface="Hind bold"/>
              </a:rPr>
              <a:t>DSA</a:t>
            </a:r>
            <a:br>
              <a:rPr lang="en-US" dirty="0">
                <a:solidFill>
                  <a:schemeClr val="accent1"/>
                </a:solidFill>
                <a:latin typeface="Hind bold"/>
                <a:cs typeface="Hind bold"/>
              </a:rPr>
            </a:br>
            <a:r>
              <a:rPr lang="en-US" dirty="0">
                <a:solidFill>
                  <a:schemeClr val="accent1"/>
                </a:solidFill>
                <a:latin typeface="Hind bold"/>
                <a:cs typeface="Hind bold"/>
              </a:rPr>
              <a:t>Code of Ethics.</a:t>
            </a:r>
          </a:p>
        </p:txBody>
      </p:sp>
      <p:sp>
        <p:nvSpPr>
          <p:cNvPr id="2" name="TextBox 1"/>
          <p:cNvSpPr txBox="1"/>
          <p:nvPr/>
        </p:nvSpPr>
        <p:spPr>
          <a:xfrm>
            <a:off x="559645" y="2033993"/>
            <a:ext cx="6920220" cy="3231654"/>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Contents</a:t>
            </a:r>
          </a:p>
          <a:p>
            <a:pPr>
              <a:buClr>
                <a:schemeClr val="accent2"/>
              </a:buClr>
            </a:pPr>
            <a:endParaRPr lang="en-US" dirty="0">
              <a:solidFill>
                <a:schemeClr val="tx2"/>
              </a:solidFill>
              <a:latin typeface="Hind bold"/>
              <a:cs typeface="Hind bold"/>
            </a:endParaRPr>
          </a:p>
          <a:p>
            <a:pPr marL="742950" lvl="1" indent="-285750">
              <a:buClr>
                <a:schemeClr val="accent2"/>
              </a:buClr>
              <a:buFont typeface="Arial"/>
              <a:buChar char="•"/>
            </a:pPr>
            <a:r>
              <a:rPr lang="en-US" dirty="0">
                <a:solidFill>
                  <a:schemeClr val="accent1"/>
                </a:solidFill>
                <a:latin typeface="Hind bold"/>
                <a:cs typeface="Hind bold"/>
              </a:rPr>
              <a:t>INTRODUCTION</a:t>
            </a:r>
          </a:p>
          <a:p>
            <a:pPr marL="285750" indent="-285750">
              <a:buClr>
                <a:schemeClr val="accent2"/>
              </a:buClr>
              <a:buFont typeface="Arial"/>
              <a:buChar char="•"/>
            </a:pPr>
            <a:endParaRPr lang="en-US" dirty="0">
              <a:solidFill>
                <a:schemeClr val="accent1"/>
              </a:solidFill>
              <a:latin typeface="Hind bold"/>
              <a:cs typeface="Hind bold"/>
            </a:endParaRPr>
          </a:p>
          <a:p>
            <a:pPr marL="742950" lvl="1" indent="-285750">
              <a:buClr>
                <a:schemeClr val="accent2"/>
              </a:buClr>
              <a:buFont typeface="Arial"/>
              <a:buChar char="•"/>
            </a:pPr>
            <a:r>
              <a:rPr lang="en-US" dirty="0">
                <a:solidFill>
                  <a:schemeClr val="accent1"/>
                </a:solidFill>
                <a:latin typeface="Hind bold"/>
                <a:cs typeface="Hind bold"/>
              </a:rPr>
              <a:t>PROMISE TO CONSUMERS</a:t>
            </a:r>
          </a:p>
          <a:p>
            <a:pPr marL="285750" indent="-285750">
              <a:buClr>
                <a:schemeClr val="accent2"/>
              </a:buClr>
              <a:buFont typeface="Arial"/>
              <a:buChar char="•"/>
            </a:pPr>
            <a:endParaRPr lang="en-US" dirty="0">
              <a:solidFill>
                <a:schemeClr val="accent1"/>
              </a:solidFill>
              <a:latin typeface="Hind bold"/>
              <a:cs typeface="Hind bold"/>
            </a:endParaRPr>
          </a:p>
          <a:p>
            <a:pPr marL="742950" lvl="1" indent="-285750">
              <a:buClr>
                <a:schemeClr val="accent2"/>
              </a:buClr>
              <a:buFont typeface="Arial"/>
              <a:buChar char="•"/>
            </a:pPr>
            <a:r>
              <a:rPr lang="en-US" dirty="0">
                <a:solidFill>
                  <a:schemeClr val="accent1"/>
                </a:solidFill>
                <a:latin typeface="Hind bold"/>
                <a:cs typeface="Hind bold"/>
              </a:rPr>
              <a:t>PROMISE TO DIRECT SELLERS</a:t>
            </a:r>
          </a:p>
          <a:p>
            <a:pPr marL="285750" indent="-285750">
              <a:buClr>
                <a:schemeClr val="accent2"/>
              </a:buClr>
              <a:buFont typeface="Arial"/>
              <a:buChar char="•"/>
            </a:pPr>
            <a:endParaRPr lang="en-US" dirty="0">
              <a:solidFill>
                <a:schemeClr val="accent1"/>
              </a:solidFill>
              <a:latin typeface="Hind bold"/>
              <a:cs typeface="Hind bold"/>
            </a:endParaRPr>
          </a:p>
          <a:p>
            <a:pPr marL="742950" lvl="1" indent="-285750">
              <a:buClr>
                <a:schemeClr val="accent2"/>
              </a:buClr>
              <a:buFont typeface="Arial"/>
              <a:buChar char="•"/>
            </a:pPr>
            <a:r>
              <a:rPr lang="en-US" dirty="0">
                <a:solidFill>
                  <a:schemeClr val="accent1"/>
                </a:solidFill>
                <a:latin typeface="Hind bold"/>
                <a:cs typeface="Hind bold"/>
              </a:rPr>
              <a:t>PROMISE TO THE COMPANIES</a:t>
            </a:r>
          </a:p>
          <a:p>
            <a:pPr>
              <a:buClr>
                <a:schemeClr val="accent2"/>
              </a:buClr>
            </a:pPr>
            <a:endParaRPr lang="en-US" dirty="0">
              <a:solidFill>
                <a:schemeClr val="accent1"/>
              </a:solidFill>
              <a:latin typeface="Hind bold"/>
              <a:cs typeface="Hind bold"/>
            </a:endParaRPr>
          </a:p>
          <a:p>
            <a:pPr marL="742950" lvl="1" indent="-285750">
              <a:buClr>
                <a:schemeClr val="accent2"/>
              </a:buClr>
              <a:buFont typeface="Arial"/>
              <a:buChar char="•"/>
            </a:pPr>
            <a:r>
              <a:rPr lang="en-US" dirty="0">
                <a:solidFill>
                  <a:schemeClr val="accent1"/>
                </a:solidFill>
                <a:latin typeface="Hind bold"/>
                <a:cs typeface="Hind bold"/>
              </a:rPr>
              <a:t>KEY PROVISIONS</a:t>
            </a:r>
          </a:p>
        </p:txBody>
      </p:sp>
      <p:sp>
        <p:nvSpPr>
          <p:cNvPr id="8"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rgbClr val="FFFFFF"/>
                </a:solidFill>
                <a:latin typeface="Hind bold"/>
                <a:cs typeface="Hind bold"/>
              </a:rPr>
              <a:t>DSA Code of Ethics.</a:t>
            </a:r>
          </a:p>
        </p:txBody>
      </p:sp>
    </p:spTree>
    <p:extLst>
      <p:ext uri="{BB962C8B-B14F-4D97-AF65-F5344CB8AC3E}">
        <p14:creationId xmlns:p14="http://schemas.microsoft.com/office/powerpoint/2010/main" val="424907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9645" y="1603518"/>
            <a:ext cx="4025135" cy="4062651"/>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WFDSA Overview</a:t>
            </a:r>
          </a:p>
          <a:p>
            <a:pPr>
              <a:buClr>
                <a:schemeClr val="accent2"/>
              </a:buClr>
            </a:pPr>
            <a:endParaRPr lang="en-US" dirty="0">
              <a:solidFill>
                <a:schemeClr val="tx2"/>
              </a:solidFill>
              <a:latin typeface="Hind Regular"/>
              <a:cs typeface="Hind Regular"/>
            </a:endParaRPr>
          </a:p>
          <a:p>
            <a:pPr marL="742950" lvl="1" indent="-285750">
              <a:buClr>
                <a:schemeClr val="accent2"/>
              </a:buClr>
              <a:buFont typeface="Arial"/>
              <a:buChar char="•"/>
            </a:pPr>
            <a:r>
              <a:rPr lang="en-US" dirty="0">
                <a:solidFill>
                  <a:schemeClr val="accent1"/>
                </a:solidFill>
                <a:latin typeface="Hind Regular"/>
                <a:cs typeface="Hind Regular"/>
              </a:rPr>
              <a:t>Founded in 1978</a:t>
            </a:r>
          </a:p>
          <a:p>
            <a:pPr marL="285750" indent="-285750">
              <a:buClr>
                <a:schemeClr val="accent2"/>
              </a:buClr>
              <a:buFont typeface="Arial"/>
              <a:buChar char="•"/>
            </a:pPr>
            <a:endParaRPr lang="en-US" dirty="0">
              <a:solidFill>
                <a:schemeClr val="accent1"/>
              </a:solidFill>
              <a:latin typeface="Hind Regular"/>
              <a:cs typeface="Hind Regular"/>
            </a:endParaRPr>
          </a:p>
          <a:p>
            <a:pPr marL="742950" lvl="1" indent="-285750">
              <a:buClr>
                <a:schemeClr val="accent2"/>
              </a:buClr>
              <a:buFont typeface="Arial"/>
              <a:buChar char="•"/>
            </a:pPr>
            <a:r>
              <a:rPr lang="en-US" dirty="0">
                <a:solidFill>
                  <a:schemeClr val="accent1"/>
                </a:solidFill>
                <a:latin typeface="Hind Regular"/>
                <a:cs typeface="Hind Regular"/>
              </a:rPr>
              <a:t>Global non-governmental voluntary organization</a:t>
            </a:r>
          </a:p>
          <a:p>
            <a:pPr marL="285750" indent="-285750">
              <a:buClr>
                <a:schemeClr val="accent2"/>
              </a:buClr>
              <a:buFont typeface="Arial"/>
              <a:buChar char="•"/>
            </a:pPr>
            <a:endParaRPr lang="en-US" dirty="0">
              <a:solidFill>
                <a:schemeClr val="accent1"/>
              </a:solidFill>
              <a:latin typeface="Hind Regular"/>
              <a:cs typeface="Hind Regular"/>
            </a:endParaRPr>
          </a:p>
          <a:p>
            <a:pPr marL="742950" lvl="1" indent="-285750">
              <a:buClr>
                <a:schemeClr val="accent2"/>
              </a:buClr>
              <a:buFont typeface="Arial"/>
              <a:buChar char="•"/>
            </a:pPr>
            <a:r>
              <a:rPr lang="en-US" dirty="0">
                <a:solidFill>
                  <a:schemeClr val="accent1"/>
                </a:solidFill>
                <a:latin typeface="Hind Regular"/>
                <a:cs typeface="Hind Regular"/>
              </a:rPr>
              <a:t>60 National DSAs</a:t>
            </a:r>
          </a:p>
          <a:p>
            <a:pPr marL="285750" indent="-285750">
              <a:buClr>
                <a:schemeClr val="accent2"/>
              </a:buClr>
              <a:buFont typeface="Arial"/>
              <a:buChar char="•"/>
            </a:pPr>
            <a:endParaRPr lang="en-US" dirty="0">
              <a:solidFill>
                <a:schemeClr val="accent1"/>
              </a:solidFill>
              <a:latin typeface="Hind Regular"/>
              <a:cs typeface="Hind Regular"/>
            </a:endParaRPr>
          </a:p>
          <a:p>
            <a:pPr marL="742950" lvl="1" indent="-285750">
              <a:buClr>
                <a:schemeClr val="accent2"/>
              </a:buClr>
              <a:buFont typeface="Arial"/>
              <a:buChar char="•"/>
            </a:pPr>
            <a:r>
              <a:rPr lang="en-US" dirty="0">
                <a:solidFill>
                  <a:schemeClr val="accent1"/>
                </a:solidFill>
                <a:latin typeface="Hind Regular"/>
                <a:cs typeface="Hind Regular"/>
              </a:rPr>
              <a:t>Represents Direct Selling Industry, worldwide</a:t>
            </a:r>
          </a:p>
          <a:p>
            <a:pPr>
              <a:buClr>
                <a:schemeClr val="accent2"/>
              </a:buClr>
            </a:pPr>
            <a:endParaRPr lang="en-US" dirty="0">
              <a:solidFill>
                <a:schemeClr val="accent1"/>
              </a:solidFill>
              <a:latin typeface="Hind Regular"/>
              <a:cs typeface="Hind Regular"/>
            </a:endParaRPr>
          </a:p>
          <a:p>
            <a:pPr marL="742950" lvl="1" indent="-285750">
              <a:buClr>
                <a:schemeClr val="accent2"/>
              </a:buClr>
              <a:buFont typeface="Arial"/>
              <a:buChar char="•"/>
            </a:pPr>
            <a:r>
              <a:rPr lang="en-US" dirty="0">
                <a:solidFill>
                  <a:schemeClr val="accent1"/>
                </a:solidFill>
                <a:latin typeface="Hind Regular"/>
                <a:cs typeface="Hind Regular"/>
              </a:rPr>
              <a:t>Headquartered in Washington, D.C.</a:t>
            </a:r>
          </a:p>
        </p:txBody>
      </p:sp>
      <p:sp>
        <p:nvSpPr>
          <p:cNvPr id="5"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rgbClr val="8FC8AA"/>
                </a:solidFill>
                <a:latin typeface="Hind bold"/>
                <a:cs typeface="Hind bold"/>
              </a:rPr>
              <a:t>DSA Code of Ethics.</a:t>
            </a:r>
          </a:p>
        </p:txBody>
      </p:sp>
      <p:sp>
        <p:nvSpPr>
          <p:cNvPr id="8" name="TextBox 7"/>
          <p:cNvSpPr txBox="1"/>
          <p:nvPr/>
        </p:nvSpPr>
        <p:spPr>
          <a:xfrm>
            <a:off x="4975890" y="2844597"/>
            <a:ext cx="3357868" cy="2739212"/>
          </a:xfrm>
          <a:prstGeom prst="rect">
            <a:avLst/>
          </a:prstGeom>
          <a:solidFill>
            <a:schemeClr val="accent3">
              <a:lumMod val="20000"/>
              <a:lumOff val="80000"/>
            </a:schemeClr>
          </a:solidFill>
          <a:ln w="15875" cap="rnd">
            <a:solidFill>
              <a:schemeClr val="accent2"/>
            </a:solidFill>
            <a:round/>
          </a:ln>
        </p:spPr>
        <p:txBody>
          <a:bodyPr wrap="square" rtlCol="0">
            <a:spAutoFit/>
          </a:bodyPr>
          <a:lstStyle/>
          <a:p>
            <a:r>
              <a:rPr lang="en-US" sz="1400" dirty="0">
                <a:solidFill>
                  <a:schemeClr val="accent1"/>
                </a:solidFill>
                <a:latin typeface="Hind bold"/>
                <a:cs typeface="Hind bold"/>
              </a:rPr>
              <a:t>SALES VOLUME</a:t>
            </a:r>
          </a:p>
          <a:p>
            <a:r>
              <a:rPr lang="en-US" sz="1400" dirty="0">
                <a:solidFill>
                  <a:schemeClr val="accent2"/>
                </a:solidFill>
                <a:latin typeface="Hind bold"/>
                <a:cs typeface="Hind bold"/>
              </a:rPr>
              <a:t>117 billion USD sales worldwide.</a:t>
            </a:r>
          </a:p>
          <a:p>
            <a:endParaRPr lang="en-US" sz="1400" dirty="0">
              <a:solidFill>
                <a:schemeClr val="accent2"/>
              </a:solidFill>
              <a:latin typeface="Hind bold"/>
              <a:cs typeface="Hind bold"/>
            </a:endParaRPr>
          </a:p>
          <a:p>
            <a:r>
              <a:rPr lang="en-US" sz="1400" dirty="0">
                <a:solidFill>
                  <a:schemeClr val="accent1"/>
                </a:solidFill>
                <a:latin typeface="Hind bold"/>
                <a:cs typeface="Hind bold"/>
              </a:rPr>
              <a:t>SALESFORCE</a:t>
            </a:r>
          </a:p>
          <a:p>
            <a:r>
              <a:rPr lang="en-US" sz="1400" dirty="0">
                <a:solidFill>
                  <a:schemeClr val="accent2"/>
                </a:solidFill>
                <a:latin typeface="Hind bold"/>
                <a:cs typeface="Hind bold"/>
              </a:rPr>
              <a:t>74 million distributors worldwide.</a:t>
            </a:r>
          </a:p>
          <a:p>
            <a:endParaRPr lang="en-US" sz="1400" dirty="0">
              <a:solidFill>
                <a:schemeClr val="accent1"/>
              </a:solidFill>
              <a:latin typeface="Hind bold"/>
              <a:cs typeface="Hind bold"/>
            </a:endParaRPr>
          </a:p>
          <a:p>
            <a:r>
              <a:rPr lang="en-US" sz="1400" dirty="0">
                <a:solidFill>
                  <a:schemeClr val="accent1"/>
                </a:solidFill>
                <a:latin typeface="Hind bold"/>
                <a:cs typeface="Hind bold"/>
              </a:rPr>
              <a:t>MISSION</a:t>
            </a:r>
          </a:p>
          <a:p>
            <a:pPr marL="285750" indent="-285750">
              <a:buClr>
                <a:schemeClr val="accent1"/>
              </a:buClr>
              <a:buFont typeface="Arial"/>
              <a:buChar char="•"/>
            </a:pPr>
            <a:r>
              <a:rPr lang="en-US" sz="1400" dirty="0">
                <a:solidFill>
                  <a:schemeClr val="accent2"/>
                </a:solidFill>
                <a:latin typeface="Hind bold"/>
                <a:cs typeface="Hind bold"/>
              </a:rPr>
              <a:t>Pursues the highest level of ethical conduct in the global marketplace.</a:t>
            </a:r>
          </a:p>
          <a:p>
            <a:pPr marL="285750" indent="-285750">
              <a:buClr>
                <a:schemeClr val="accent1"/>
              </a:buClr>
              <a:buFont typeface="Arial"/>
              <a:buChar char="•"/>
            </a:pPr>
            <a:r>
              <a:rPr lang="en-US" sz="1400" dirty="0">
                <a:solidFill>
                  <a:schemeClr val="accent2"/>
                </a:solidFill>
                <a:latin typeface="Hind bold"/>
                <a:cs typeface="Hind bold"/>
              </a:rPr>
              <a:t>Fosters advocacy with key constituencies.</a:t>
            </a:r>
          </a:p>
          <a:p>
            <a:endParaRPr lang="en-US" dirty="0">
              <a:solidFill>
                <a:schemeClr val="accent2"/>
              </a:solidFill>
              <a:latin typeface="Hind bold"/>
              <a:cs typeface="Hind bold"/>
            </a:endParaRPr>
          </a:p>
        </p:txBody>
      </p:sp>
      <p:sp>
        <p:nvSpPr>
          <p:cNvPr id="12" name="Subtitle 2"/>
          <p:cNvSpPr>
            <a:spLocks noGrp="1"/>
          </p:cNvSpPr>
          <p:nvPr>
            <p:ph type="subTitle" idx="4294967295"/>
          </p:nvPr>
        </p:nvSpPr>
        <p:spPr>
          <a:xfrm>
            <a:off x="303285" y="484285"/>
            <a:ext cx="4039640" cy="1302185"/>
          </a:xfrm>
          <a:prstGeom prst="rect">
            <a:avLst/>
          </a:prstGeom>
        </p:spPr>
        <p:txBody>
          <a:bodyPr>
            <a:normAutofit/>
          </a:bodyPr>
          <a:lstStyle/>
          <a:p>
            <a:pPr marL="0" indent="0" algn="l">
              <a:buNone/>
            </a:pPr>
            <a:r>
              <a:rPr lang="en-US" dirty="0">
                <a:solidFill>
                  <a:schemeClr val="accent1"/>
                </a:solidFill>
                <a:latin typeface="Hind bold"/>
                <a:cs typeface="Hind bold"/>
              </a:rPr>
              <a:t>Introduction.</a:t>
            </a:r>
          </a:p>
        </p:txBody>
      </p:sp>
    </p:spTree>
    <p:extLst>
      <p:ext uri="{BB962C8B-B14F-4D97-AF65-F5344CB8AC3E}">
        <p14:creationId xmlns:p14="http://schemas.microsoft.com/office/powerpoint/2010/main" val="229802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303285" y="484285"/>
            <a:ext cx="4039640" cy="1302185"/>
          </a:xfrm>
          <a:prstGeom prst="rect">
            <a:avLst/>
          </a:prstGeom>
        </p:spPr>
        <p:txBody>
          <a:bodyPr>
            <a:normAutofit/>
          </a:bodyPr>
          <a:lstStyle/>
          <a:p>
            <a:pPr marL="0" indent="0">
              <a:buNone/>
            </a:pPr>
            <a:r>
              <a:rPr lang="en-US" dirty="0">
                <a:latin typeface="Hind bold"/>
                <a:cs typeface="Hind bold"/>
              </a:rPr>
              <a:t>Introduction.</a:t>
            </a:r>
          </a:p>
        </p:txBody>
      </p:sp>
      <p:sp>
        <p:nvSpPr>
          <p:cNvPr id="5" name="TextBox 4"/>
          <p:cNvSpPr txBox="1"/>
          <p:nvPr/>
        </p:nvSpPr>
        <p:spPr>
          <a:xfrm>
            <a:off x="559645" y="2033993"/>
            <a:ext cx="6920220" cy="2769989"/>
          </a:xfrm>
          <a:prstGeom prst="rect">
            <a:avLst/>
          </a:prstGeom>
          <a:noFill/>
        </p:spPr>
        <p:txBody>
          <a:bodyPr wrap="square" rtlCol="0">
            <a:spAutoFit/>
          </a:bodyPr>
          <a:lstStyle/>
          <a:p>
            <a:pPr>
              <a:buClr>
                <a:schemeClr val="accent2"/>
              </a:buClr>
            </a:pPr>
            <a:r>
              <a:rPr lang="en-US" sz="2400" dirty="0">
                <a:solidFill>
                  <a:schemeClr val="accent2"/>
                </a:solidFill>
                <a:latin typeface="Hind bold"/>
                <a:cs typeface="Hind bold"/>
              </a:rPr>
              <a:t>Purpose</a:t>
            </a:r>
            <a:endParaRPr lang="en-US" dirty="0">
              <a:solidFill>
                <a:schemeClr val="tx2"/>
              </a:solidFill>
              <a:latin typeface="Hind bold"/>
              <a:cs typeface="Hind bold"/>
            </a:endParaRPr>
          </a:p>
          <a:p>
            <a:pPr marL="742950" lvl="1" indent="-285750">
              <a:buClr>
                <a:schemeClr val="accent2"/>
              </a:buClr>
              <a:buFont typeface="Arial"/>
              <a:buChar char="•"/>
            </a:pPr>
            <a:r>
              <a:rPr lang="en-US" dirty="0">
                <a:solidFill>
                  <a:schemeClr val="accent1"/>
                </a:solidFill>
                <a:latin typeface="Hind Regular"/>
                <a:cs typeface="Hind Regular"/>
              </a:rPr>
              <a:t>Introduction to </a:t>
            </a:r>
            <a:r>
              <a:rPr lang="en-US" u="sng" dirty="0">
                <a:solidFill>
                  <a:schemeClr val="accent1"/>
                </a:solidFill>
                <a:latin typeface="Hind Regular"/>
                <a:cs typeface="Hind Regular"/>
              </a:rPr>
              <a:t>insert DSA name</a:t>
            </a:r>
            <a:r>
              <a:rPr lang="en-US" dirty="0">
                <a:solidFill>
                  <a:schemeClr val="accent1"/>
                </a:solidFill>
                <a:latin typeface="Hind Regular"/>
                <a:cs typeface="Hind Regular"/>
              </a:rPr>
              <a:t> Code of Ethics</a:t>
            </a:r>
          </a:p>
          <a:p>
            <a:pPr marL="285750" indent="-285750">
              <a:buClr>
                <a:schemeClr val="accent2"/>
              </a:buClr>
              <a:buFont typeface="Arial"/>
              <a:buChar char="•"/>
            </a:pPr>
            <a:endParaRPr lang="en-US" dirty="0">
              <a:solidFill>
                <a:schemeClr val="accent1"/>
              </a:solidFill>
              <a:latin typeface="Hind bold"/>
              <a:cs typeface="Hind bold"/>
            </a:endParaRPr>
          </a:p>
          <a:p>
            <a:pPr>
              <a:buClr>
                <a:schemeClr val="accent2"/>
              </a:buClr>
            </a:pPr>
            <a:endParaRPr lang="en-US" dirty="0">
              <a:solidFill>
                <a:schemeClr val="accent1"/>
              </a:solidFill>
              <a:latin typeface="Hind bold"/>
              <a:cs typeface="Hind bold"/>
            </a:endParaRPr>
          </a:p>
          <a:p>
            <a:pPr>
              <a:buClr>
                <a:schemeClr val="accent2"/>
              </a:buClr>
            </a:pPr>
            <a:r>
              <a:rPr lang="en-US" sz="2400" dirty="0">
                <a:solidFill>
                  <a:schemeClr val="accent2"/>
                </a:solidFill>
                <a:latin typeface="Hind bold"/>
                <a:cs typeface="Hind bold"/>
              </a:rPr>
              <a:t>Why?</a:t>
            </a:r>
            <a:endParaRPr lang="en-US" dirty="0">
              <a:solidFill>
                <a:schemeClr val="tx2"/>
              </a:solidFill>
              <a:latin typeface="Hind bold"/>
              <a:cs typeface="Hind bold"/>
            </a:endParaRPr>
          </a:p>
          <a:p>
            <a:pPr marL="742950" lvl="1" indent="-285750">
              <a:buClr>
                <a:schemeClr val="accent2"/>
              </a:buClr>
              <a:buFont typeface="Arial"/>
              <a:buChar char="•"/>
            </a:pPr>
            <a:r>
              <a:rPr lang="en-US" dirty="0">
                <a:solidFill>
                  <a:schemeClr val="accent1"/>
                </a:solidFill>
                <a:latin typeface="Hind Regular"/>
                <a:cs typeface="Hind Regular"/>
              </a:rPr>
              <a:t>Recently revised/updated</a:t>
            </a:r>
          </a:p>
          <a:p>
            <a:pPr marL="742950" lvl="1" indent="-285750">
              <a:buClr>
                <a:schemeClr val="accent2"/>
              </a:buClr>
              <a:buFont typeface="Arial"/>
              <a:buChar char="•"/>
            </a:pPr>
            <a:r>
              <a:rPr lang="en-US" dirty="0">
                <a:solidFill>
                  <a:schemeClr val="accent1"/>
                </a:solidFill>
                <a:latin typeface="Hind Regular"/>
                <a:cs typeface="Hind Regular"/>
              </a:rPr>
              <a:t>All must comply – DSAs, Companies, Distributors</a:t>
            </a:r>
          </a:p>
          <a:p>
            <a:pPr marL="742950" lvl="1" indent="-285750">
              <a:buClr>
                <a:schemeClr val="accent2"/>
              </a:buClr>
              <a:buFont typeface="Arial"/>
              <a:buChar char="•"/>
            </a:pPr>
            <a:r>
              <a:rPr lang="en-US" dirty="0">
                <a:solidFill>
                  <a:schemeClr val="accent1"/>
                </a:solidFill>
                <a:latin typeface="Hind Regular"/>
                <a:cs typeface="Hind Regular"/>
              </a:rPr>
              <a:t>WFDSA Membership Requirement</a:t>
            </a:r>
          </a:p>
          <a:p>
            <a:pPr marL="742950" lvl="1" indent="-285750">
              <a:buClr>
                <a:schemeClr val="accent2"/>
              </a:buClr>
              <a:buFont typeface="Arial"/>
              <a:buChar char="•"/>
            </a:pPr>
            <a:r>
              <a:rPr lang="en-US" dirty="0">
                <a:solidFill>
                  <a:schemeClr val="accent1"/>
                </a:solidFill>
                <a:latin typeface="Hind Regular"/>
                <a:cs typeface="Hind Regular"/>
              </a:rPr>
              <a:t>Minimum Requirement</a:t>
            </a:r>
          </a:p>
        </p:txBody>
      </p:sp>
      <p:sp>
        <p:nvSpPr>
          <p:cNvPr id="6"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rgbClr val="FFFFFF"/>
                </a:solidFill>
                <a:latin typeface="Hind bold"/>
                <a:cs typeface="Hind bold"/>
              </a:rPr>
              <a:t>DSA Code of Ethics.</a:t>
            </a:r>
          </a:p>
        </p:txBody>
      </p:sp>
    </p:spTree>
    <p:extLst>
      <p:ext uri="{BB962C8B-B14F-4D97-AF65-F5344CB8AC3E}">
        <p14:creationId xmlns:p14="http://schemas.microsoft.com/office/powerpoint/2010/main" val="181120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308907" y="484188"/>
            <a:ext cx="4040188" cy="1301750"/>
          </a:xfrm>
          <a:prstGeom prst="rect">
            <a:avLst/>
          </a:prstGeom>
        </p:spPr>
        <p:txBody>
          <a:bodyPr/>
          <a:lstStyle/>
          <a:p>
            <a:pPr marL="0" indent="0">
              <a:buNone/>
            </a:pPr>
            <a:r>
              <a:rPr lang="en-US" dirty="0">
                <a:solidFill>
                  <a:schemeClr val="accent1"/>
                </a:solidFill>
                <a:latin typeface="Hind bold"/>
                <a:cs typeface="Hind bold"/>
              </a:rPr>
              <a:t>Why is </a:t>
            </a:r>
            <a:br>
              <a:rPr lang="en-US" dirty="0">
                <a:solidFill>
                  <a:schemeClr val="accent1"/>
                </a:solidFill>
                <a:latin typeface="Hind bold"/>
                <a:cs typeface="Hind bold"/>
              </a:rPr>
            </a:br>
            <a:r>
              <a:rPr lang="en-US" dirty="0">
                <a:solidFill>
                  <a:schemeClr val="accent1"/>
                </a:solidFill>
                <a:latin typeface="Hind bold"/>
                <a:cs typeface="Hind bold"/>
              </a:rPr>
              <a:t>Code Important?</a:t>
            </a:r>
          </a:p>
        </p:txBody>
      </p:sp>
      <p:sp>
        <p:nvSpPr>
          <p:cNvPr id="4" name="Content Placeholder 3"/>
          <p:cNvSpPr>
            <a:spLocks noGrp="1"/>
          </p:cNvSpPr>
          <p:nvPr>
            <p:ph idx="4294967295"/>
          </p:nvPr>
        </p:nvSpPr>
        <p:spPr>
          <a:xfrm>
            <a:off x="0" y="2025650"/>
            <a:ext cx="2517775" cy="4011613"/>
          </a:xfrm>
          <a:prstGeom prst="rect">
            <a:avLst/>
          </a:prstGeom>
        </p:spPr>
        <p:txBody>
          <a:bodyPr/>
          <a:lstStyle/>
          <a:p>
            <a:pPr marL="457200" lvl="1" indent="0" algn="r">
              <a:buNone/>
            </a:pPr>
            <a:r>
              <a:rPr lang="en-US" sz="1400" dirty="0">
                <a:solidFill>
                  <a:schemeClr val="accent2"/>
                </a:solidFill>
                <a:latin typeface="Hind bold"/>
                <a:cs typeface="Hind bold"/>
              </a:rPr>
              <a:t>RICH HISTORY</a:t>
            </a:r>
          </a:p>
          <a:p>
            <a:pPr marL="457200" lvl="1" indent="0" algn="r">
              <a:buNone/>
            </a:pPr>
            <a:endParaRPr lang="en-US" sz="1400" dirty="0">
              <a:solidFill>
                <a:schemeClr val="accent1"/>
              </a:solidFill>
              <a:latin typeface="Hind bold"/>
              <a:cs typeface="Hind bold"/>
            </a:endParaRPr>
          </a:p>
          <a:p>
            <a:pPr marL="457200" lvl="1" indent="0" algn="r">
              <a:buNone/>
            </a:pPr>
            <a:r>
              <a:rPr lang="en-US" sz="1400" dirty="0">
                <a:latin typeface="Hind bold"/>
                <a:cs typeface="Hind bold"/>
              </a:rPr>
              <a:t>UNIQUE METHOD</a:t>
            </a:r>
          </a:p>
          <a:p>
            <a:pPr marL="457200" lvl="1" indent="0" algn="r">
              <a:buNone/>
            </a:pPr>
            <a:endParaRPr lang="en-US" sz="1400" dirty="0">
              <a:solidFill>
                <a:schemeClr val="accent1"/>
              </a:solidFill>
              <a:latin typeface="Hind bold"/>
              <a:cs typeface="Hind bold"/>
            </a:endParaRPr>
          </a:p>
          <a:p>
            <a:pPr marL="457200" lvl="1" indent="0" algn="r">
              <a:buNone/>
            </a:pPr>
            <a:r>
              <a:rPr lang="en-US" sz="1400" dirty="0">
                <a:solidFill>
                  <a:srgbClr val="8FC8AA"/>
                </a:solidFill>
                <a:latin typeface="Hind bold"/>
                <a:cs typeface="Hind bold"/>
              </a:rPr>
              <a:t>PERSONAL RELATIONSHIPS</a:t>
            </a:r>
          </a:p>
          <a:p>
            <a:pPr marL="457200" lvl="1" indent="0" algn="r">
              <a:buNone/>
            </a:pPr>
            <a:endParaRPr lang="en-US" sz="1400" dirty="0">
              <a:solidFill>
                <a:schemeClr val="accent1"/>
              </a:solidFill>
              <a:latin typeface="Hind bold"/>
              <a:cs typeface="Hind bold"/>
            </a:endParaRPr>
          </a:p>
          <a:p>
            <a:pPr marL="457200" lvl="1" indent="0" algn="r">
              <a:buNone/>
            </a:pPr>
            <a:r>
              <a:rPr lang="en-US" sz="1400" dirty="0">
                <a:latin typeface="Hind bold"/>
                <a:cs typeface="Hind bold"/>
              </a:rPr>
              <a:t>REPUTATION</a:t>
            </a:r>
          </a:p>
          <a:p>
            <a:pPr marL="457200" lvl="1" indent="0" algn="r">
              <a:buNone/>
            </a:pPr>
            <a:endParaRPr lang="en-US" sz="1400" dirty="0">
              <a:solidFill>
                <a:schemeClr val="accent1"/>
              </a:solidFill>
              <a:latin typeface="Hind bold"/>
              <a:cs typeface="Hind bold"/>
            </a:endParaRPr>
          </a:p>
          <a:p>
            <a:pPr marL="457200" lvl="1" indent="0" algn="r">
              <a:buNone/>
            </a:pPr>
            <a:r>
              <a:rPr lang="en-US" sz="1400" dirty="0">
                <a:solidFill>
                  <a:schemeClr val="accent2"/>
                </a:solidFill>
                <a:latin typeface="Hind bold"/>
                <a:cs typeface="Hind bold"/>
              </a:rPr>
              <a:t>PUBLIC AWARENESS</a:t>
            </a:r>
          </a:p>
          <a:p>
            <a:pPr marL="457200" lvl="1" indent="0" algn="r">
              <a:buNone/>
            </a:pPr>
            <a:endParaRPr lang="en-US" sz="1400" dirty="0">
              <a:solidFill>
                <a:schemeClr val="accent1"/>
              </a:solidFill>
              <a:latin typeface="Hind bold"/>
              <a:cs typeface="Hind bold"/>
            </a:endParaRPr>
          </a:p>
          <a:p>
            <a:pPr marL="457200" lvl="1" indent="0" algn="r">
              <a:buNone/>
            </a:pPr>
            <a:r>
              <a:rPr lang="en-US" sz="1400" dirty="0">
                <a:latin typeface="Hind bold"/>
                <a:cs typeface="Hind bold"/>
              </a:rPr>
              <a:t>JOINT EFFORT</a:t>
            </a:r>
          </a:p>
          <a:p>
            <a:pPr marL="457200" lvl="1" indent="0" algn="r">
              <a:buNone/>
            </a:pPr>
            <a:endParaRPr lang="en-US" sz="1400" dirty="0">
              <a:solidFill>
                <a:schemeClr val="accent1"/>
              </a:solidFill>
              <a:latin typeface="Hind bold"/>
              <a:cs typeface="Hind bold"/>
            </a:endParaRPr>
          </a:p>
          <a:p>
            <a:pPr marL="457200" lvl="1" indent="0" algn="r">
              <a:buNone/>
            </a:pPr>
            <a:r>
              <a:rPr lang="en-US" sz="1400" dirty="0">
                <a:solidFill>
                  <a:schemeClr val="accent2"/>
                </a:solidFill>
                <a:latin typeface="Hind bold"/>
                <a:cs typeface="Hind bold"/>
              </a:rPr>
              <a:t>JOINT REWARD</a:t>
            </a:r>
          </a:p>
          <a:p>
            <a:pPr marL="457200" lvl="1" indent="0">
              <a:buNone/>
            </a:pPr>
            <a:endParaRPr lang="en-US" sz="1400" dirty="0">
              <a:solidFill>
                <a:schemeClr val="accent1"/>
              </a:solidFill>
              <a:latin typeface="Hind bold"/>
              <a:cs typeface="Hind bold"/>
            </a:endParaRPr>
          </a:p>
          <a:p>
            <a:pPr marL="457200" lvl="1" indent="0">
              <a:buNone/>
            </a:pPr>
            <a:endParaRPr lang="en-US" sz="1400" dirty="0">
              <a:solidFill>
                <a:schemeClr val="accent1"/>
              </a:solidFill>
              <a:latin typeface="Hind bold"/>
              <a:cs typeface="Hind bold"/>
            </a:endParaRPr>
          </a:p>
        </p:txBody>
      </p:sp>
      <p:sp>
        <p:nvSpPr>
          <p:cNvPr id="6" name="Content Placeholder 3"/>
          <p:cNvSpPr txBox="1">
            <a:spLocks/>
          </p:cNvSpPr>
          <p:nvPr/>
        </p:nvSpPr>
        <p:spPr>
          <a:xfrm>
            <a:off x="4461884" y="1878964"/>
            <a:ext cx="4480644" cy="4158077"/>
          </a:xfrm>
          <a:prstGeom prst="rect">
            <a:avLst/>
          </a:prstGeom>
        </p:spPr>
        <p:txBody>
          <a:bodyPr/>
          <a:lstStyle>
            <a:lvl1pPr marL="342900" indent="-342900" algn="l" defTabSz="457200" rtl="0" eaLnBrk="1" latinLnBrk="0" hangingPunct="1">
              <a:spcBef>
                <a:spcPct val="20000"/>
              </a:spcBef>
              <a:buFont typeface="Arial"/>
              <a:buChar char="•"/>
              <a:defRPr sz="1800" b="1" i="0" kern="1200">
                <a:solidFill>
                  <a:schemeClr val="accent2"/>
                </a:solidFill>
                <a:latin typeface=""/>
                <a:ea typeface="+mn-ea"/>
                <a:cs typeface="+mn-cs"/>
              </a:defRPr>
            </a:lvl1pPr>
            <a:lvl2pPr marL="742950" indent="-285750" algn="l" defTabSz="457200" rtl="0" eaLnBrk="1" latinLnBrk="0" hangingPunct="1">
              <a:spcBef>
                <a:spcPct val="20000"/>
              </a:spcBef>
              <a:buFont typeface="Arial"/>
              <a:buChar char="–"/>
              <a:defRPr sz="1400" b="1" i="0" kern="1200" cap="all">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18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18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18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dirty="0">
              <a:solidFill>
                <a:schemeClr val="accent1"/>
              </a:solidFill>
              <a:latin typeface="Hind bold"/>
              <a:cs typeface="Hind bold"/>
            </a:endParaRPr>
          </a:p>
        </p:txBody>
      </p:sp>
      <p:sp>
        <p:nvSpPr>
          <p:cNvPr id="7" name="Content Placeholder 3"/>
          <p:cNvSpPr txBox="1">
            <a:spLocks/>
          </p:cNvSpPr>
          <p:nvPr/>
        </p:nvSpPr>
        <p:spPr>
          <a:xfrm>
            <a:off x="2459752" y="2002336"/>
            <a:ext cx="6188984" cy="4164221"/>
          </a:xfrm>
          <a:prstGeom prst="rect">
            <a:avLst/>
          </a:prstGeom>
        </p:spPr>
        <p:txBody>
          <a:bodyPr/>
          <a:lstStyle>
            <a:lvl1pPr marL="342900" indent="-342900" algn="l" defTabSz="457200" rtl="0" eaLnBrk="1" latinLnBrk="0" hangingPunct="1">
              <a:spcBef>
                <a:spcPct val="20000"/>
              </a:spcBef>
              <a:buFont typeface="Arial"/>
              <a:buChar char="•"/>
              <a:defRPr sz="1800" b="1" i="0" kern="1200">
                <a:solidFill>
                  <a:schemeClr val="accent2"/>
                </a:solidFill>
                <a:latin typeface=""/>
                <a:ea typeface="+mn-ea"/>
                <a:cs typeface="+mn-cs"/>
              </a:defRPr>
            </a:lvl1pPr>
            <a:lvl2pPr marL="742950" indent="-285750" algn="l" defTabSz="457200" rtl="0" eaLnBrk="1" latinLnBrk="0" hangingPunct="1">
              <a:spcBef>
                <a:spcPct val="20000"/>
              </a:spcBef>
              <a:buFont typeface="Arial"/>
              <a:buChar char="–"/>
              <a:defRPr sz="1400" b="1" i="0" kern="1200" cap="all">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18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18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18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25000"/>
              </a:spcBef>
              <a:buClr>
                <a:schemeClr val="accent2"/>
              </a:buClr>
              <a:buSzPct val="120000"/>
              <a:buNone/>
            </a:pPr>
            <a:r>
              <a:rPr lang="en-US" sz="1400" b="0" dirty="0">
                <a:latin typeface="Hind Regular"/>
                <a:cs typeface="Hind Regular"/>
              </a:rPr>
              <a:t>	Century-long history of servicing the public </a:t>
            </a:r>
            <a:br>
              <a:rPr lang="en-US" sz="1400" b="0" dirty="0">
                <a:latin typeface="Hind Regular"/>
                <a:cs typeface="Hind Regular"/>
              </a:rPr>
            </a:br>
            <a:r>
              <a:rPr lang="en-US" sz="1400" b="0" dirty="0">
                <a:latin typeface="Hind Regular"/>
                <a:cs typeface="Hind Regular"/>
              </a:rPr>
              <a:t>with quality products and services</a:t>
            </a:r>
          </a:p>
          <a:p>
            <a:pPr>
              <a:spcBef>
                <a:spcPct val="25000"/>
              </a:spcBef>
              <a:buClr>
                <a:schemeClr val="accent2"/>
              </a:buClr>
              <a:buSzPct val="120000"/>
              <a:buNone/>
            </a:pPr>
            <a:endParaRPr lang="en-US" sz="400" b="0" dirty="0">
              <a:latin typeface="Hind Regular"/>
              <a:cs typeface="Hind Regular"/>
            </a:endParaRPr>
          </a:p>
          <a:p>
            <a:pPr>
              <a:spcBef>
                <a:spcPct val="25000"/>
              </a:spcBef>
              <a:buClr>
                <a:schemeClr val="accent2"/>
              </a:buClr>
              <a:buSzPct val="120000"/>
              <a:buNone/>
            </a:pPr>
            <a:r>
              <a:rPr lang="en-US" sz="1400" b="0" dirty="0">
                <a:latin typeface="Hind Regular"/>
                <a:cs typeface="Hind Regular"/>
              </a:rPr>
              <a:t>	</a:t>
            </a:r>
            <a:r>
              <a:rPr lang="en-US" sz="1400" b="0" dirty="0">
                <a:solidFill>
                  <a:srgbClr val="3B3B3C"/>
                </a:solidFill>
                <a:latin typeface="Hind Regular"/>
                <a:cs typeface="Hind Regular"/>
              </a:rPr>
              <a:t>Customer interaction in a personal and </a:t>
            </a:r>
            <a:br>
              <a:rPr lang="en-US" sz="1400" b="0" dirty="0">
                <a:solidFill>
                  <a:srgbClr val="3B3B3C"/>
                </a:solidFill>
                <a:latin typeface="Hind Regular"/>
                <a:cs typeface="Hind Regular"/>
              </a:rPr>
            </a:br>
            <a:r>
              <a:rPr lang="en-US" sz="1400" b="0" dirty="0">
                <a:solidFill>
                  <a:srgbClr val="3B3B3C"/>
                </a:solidFill>
                <a:latin typeface="Hind Regular"/>
                <a:cs typeface="Hind Regular"/>
              </a:rPr>
              <a:t>informal atmosphere often in the home</a:t>
            </a:r>
          </a:p>
          <a:p>
            <a:pPr>
              <a:spcBef>
                <a:spcPct val="25000"/>
              </a:spcBef>
              <a:buClr>
                <a:schemeClr val="accent2"/>
              </a:buClr>
              <a:buSzPct val="120000"/>
              <a:buNone/>
            </a:pPr>
            <a:endParaRPr lang="en-US" sz="300" b="0" dirty="0">
              <a:latin typeface="Hind Regular"/>
              <a:cs typeface="Hind Regular"/>
            </a:endParaRPr>
          </a:p>
          <a:p>
            <a:pPr>
              <a:spcBef>
                <a:spcPct val="25000"/>
              </a:spcBef>
              <a:buClr>
                <a:schemeClr val="accent2"/>
              </a:buClr>
              <a:buSzPct val="120000"/>
              <a:buNone/>
            </a:pPr>
            <a:r>
              <a:rPr lang="en-US" sz="1400" b="0" dirty="0">
                <a:latin typeface="Hind Regular"/>
                <a:cs typeface="Hind Regular"/>
              </a:rPr>
              <a:t>	Customers are often family, close personal </a:t>
            </a:r>
            <a:br>
              <a:rPr lang="en-US" sz="1400" b="0" dirty="0">
                <a:latin typeface="Hind Regular"/>
                <a:cs typeface="Hind Regular"/>
              </a:rPr>
            </a:br>
            <a:r>
              <a:rPr lang="en-US" sz="1400" b="0" dirty="0">
                <a:latin typeface="Hind Regular"/>
                <a:cs typeface="Hind Regular"/>
              </a:rPr>
              <a:t>friends and colleagues</a:t>
            </a:r>
          </a:p>
          <a:p>
            <a:pPr>
              <a:spcBef>
                <a:spcPct val="25000"/>
              </a:spcBef>
              <a:buClr>
                <a:schemeClr val="accent2"/>
              </a:buClr>
              <a:buSzPct val="120000"/>
              <a:buNone/>
            </a:pPr>
            <a:endParaRPr lang="en-US" sz="1300" b="0" dirty="0">
              <a:latin typeface="Hind Regular"/>
              <a:cs typeface="Hind Regular"/>
            </a:endParaRPr>
          </a:p>
          <a:p>
            <a:pPr>
              <a:spcBef>
                <a:spcPct val="25000"/>
              </a:spcBef>
              <a:buClr>
                <a:schemeClr val="accent2"/>
              </a:buClr>
              <a:buSzPct val="120000"/>
              <a:buNone/>
            </a:pPr>
            <a:r>
              <a:rPr lang="en-US" sz="1400" b="0" dirty="0">
                <a:solidFill>
                  <a:schemeClr val="tx2"/>
                </a:solidFill>
                <a:latin typeface="Hind Regular"/>
                <a:cs typeface="Hind Regular"/>
              </a:rPr>
              <a:t>	Differentiation from unscrupulous actors</a:t>
            </a:r>
          </a:p>
          <a:p>
            <a:pPr>
              <a:spcBef>
                <a:spcPct val="25000"/>
              </a:spcBef>
              <a:buClr>
                <a:schemeClr val="accent2"/>
              </a:buClr>
              <a:buSzPct val="120000"/>
              <a:buNone/>
            </a:pPr>
            <a:endParaRPr lang="en-US" sz="1100" b="0" dirty="0">
              <a:latin typeface="Hind Regular"/>
              <a:cs typeface="Hind Regular"/>
            </a:endParaRPr>
          </a:p>
          <a:p>
            <a:pPr>
              <a:spcBef>
                <a:spcPct val="25000"/>
              </a:spcBef>
              <a:buClr>
                <a:schemeClr val="accent2"/>
              </a:buClr>
              <a:buSzPct val="120000"/>
              <a:buNone/>
            </a:pPr>
            <a:r>
              <a:rPr lang="en-US" sz="1400" b="0" dirty="0">
                <a:latin typeface="Hind Regular"/>
                <a:cs typeface="Hind Regular"/>
              </a:rPr>
              <a:t>	Taking control of our image and creating </a:t>
            </a:r>
            <a:br>
              <a:rPr lang="en-US" sz="1400" b="0" dirty="0">
                <a:latin typeface="Hind Regular"/>
                <a:cs typeface="Hind Regular"/>
              </a:rPr>
            </a:br>
            <a:r>
              <a:rPr lang="en-US" sz="1400" b="0" dirty="0">
                <a:latin typeface="Hind Regular"/>
                <a:cs typeface="Hind Regular"/>
              </a:rPr>
              <a:t>awareness for our Code</a:t>
            </a:r>
          </a:p>
          <a:p>
            <a:pPr>
              <a:spcBef>
                <a:spcPct val="25000"/>
              </a:spcBef>
              <a:buClr>
                <a:schemeClr val="accent2"/>
              </a:buClr>
              <a:buSzPct val="120000"/>
              <a:buNone/>
            </a:pPr>
            <a:endParaRPr lang="en-US" sz="300" b="0" dirty="0">
              <a:latin typeface="Hind Regular"/>
              <a:cs typeface="Hind Regular"/>
            </a:endParaRPr>
          </a:p>
          <a:p>
            <a:pPr>
              <a:spcBef>
                <a:spcPct val="25000"/>
              </a:spcBef>
              <a:buClr>
                <a:schemeClr val="accent2"/>
              </a:buClr>
              <a:buSzPct val="120000"/>
              <a:buNone/>
            </a:pPr>
            <a:r>
              <a:rPr lang="en-US" sz="1400" b="0" dirty="0">
                <a:solidFill>
                  <a:srgbClr val="3B3B3C"/>
                </a:solidFill>
              </a:rPr>
              <a:t>	Responsibility belongs to all of us</a:t>
            </a:r>
          </a:p>
          <a:p>
            <a:pPr>
              <a:spcBef>
                <a:spcPct val="25000"/>
              </a:spcBef>
              <a:buClr>
                <a:schemeClr val="accent2"/>
              </a:buClr>
              <a:buSzPct val="120000"/>
              <a:buNone/>
            </a:pPr>
            <a:endParaRPr lang="en-US" sz="1200" b="0" dirty="0">
              <a:latin typeface="Hind bold"/>
              <a:cs typeface="Hind bold"/>
            </a:endParaRPr>
          </a:p>
          <a:p>
            <a:pPr>
              <a:spcBef>
                <a:spcPct val="25000"/>
              </a:spcBef>
              <a:buClr>
                <a:schemeClr val="accent2"/>
              </a:buClr>
              <a:buSzPct val="120000"/>
              <a:buNone/>
            </a:pPr>
            <a:r>
              <a:rPr lang="en-US" sz="1400" b="0" dirty="0"/>
              <a:t>	Impact of our collective efforts will be multiplied </a:t>
            </a:r>
          </a:p>
          <a:p>
            <a:pPr>
              <a:spcBef>
                <a:spcPct val="25000"/>
              </a:spcBef>
              <a:buClr>
                <a:schemeClr val="accent2"/>
              </a:buClr>
              <a:buSzPct val="120000"/>
              <a:buNone/>
            </a:pPr>
            <a:endParaRPr lang="en-US" sz="1400" b="0" dirty="0">
              <a:latin typeface="Hind bold"/>
              <a:cs typeface="Hind bold"/>
            </a:endParaRPr>
          </a:p>
          <a:p>
            <a:pPr>
              <a:spcBef>
                <a:spcPct val="25000"/>
              </a:spcBef>
              <a:buClr>
                <a:schemeClr val="accent2"/>
              </a:buClr>
              <a:buSzPct val="120000"/>
              <a:buNone/>
            </a:pPr>
            <a:endParaRPr lang="en-US" sz="1400" b="0" dirty="0">
              <a:latin typeface="Hind bold"/>
              <a:cs typeface="Hind bold"/>
            </a:endParaRPr>
          </a:p>
        </p:txBody>
      </p:sp>
      <p:sp>
        <p:nvSpPr>
          <p:cNvPr id="9"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rgbClr val="FFFFFF"/>
                </a:solidFill>
                <a:latin typeface="Hind bold"/>
                <a:cs typeface="Hind bold"/>
              </a:rPr>
              <a:t>DSA Code of Ethics.</a:t>
            </a:r>
          </a:p>
        </p:txBody>
      </p:sp>
    </p:spTree>
    <p:extLst>
      <p:ext uri="{BB962C8B-B14F-4D97-AF65-F5344CB8AC3E}">
        <p14:creationId xmlns:p14="http://schemas.microsoft.com/office/powerpoint/2010/main" val="205325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285" y="484285"/>
            <a:ext cx="4039640" cy="1302185"/>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8FC8AA"/>
                </a:solidFill>
                <a:latin typeface="Hind bold"/>
                <a:cs typeface="Hind bold"/>
              </a:rPr>
              <a:t>Benefits</a:t>
            </a:r>
            <a:br>
              <a:rPr lang="en-US" dirty="0">
                <a:solidFill>
                  <a:srgbClr val="8FC8AA"/>
                </a:solidFill>
                <a:latin typeface="Hind bold"/>
                <a:cs typeface="Hind bold"/>
              </a:rPr>
            </a:br>
            <a:r>
              <a:rPr lang="en-US" dirty="0">
                <a:solidFill>
                  <a:srgbClr val="8FC8AA"/>
                </a:solidFill>
                <a:latin typeface="Hind bold"/>
                <a:cs typeface="Hind bold"/>
              </a:rPr>
              <a:t>of the Code of Ethics.</a:t>
            </a:r>
          </a:p>
        </p:txBody>
      </p:sp>
      <p:sp>
        <p:nvSpPr>
          <p:cNvPr id="4" name="TextBox 3"/>
          <p:cNvSpPr txBox="1"/>
          <p:nvPr/>
        </p:nvSpPr>
        <p:spPr>
          <a:xfrm>
            <a:off x="914316" y="2033993"/>
            <a:ext cx="6920220" cy="3693319"/>
          </a:xfrm>
          <a:prstGeom prst="rect">
            <a:avLst/>
          </a:prstGeom>
          <a:noFill/>
        </p:spPr>
        <p:txBody>
          <a:bodyPr wrap="square" rtlCol="0">
            <a:spAutoFit/>
          </a:bodyPr>
          <a:lstStyle/>
          <a:p>
            <a:pPr marL="190500" indent="-190500">
              <a:buClr>
                <a:schemeClr val="accent2"/>
              </a:buClr>
              <a:buFont typeface="Times" charset="0"/>
              <a:buChar char="•"/>
            </a:pPr>
            <a:r>
              <a:rPr lang="en-US" dirty="0">
                <a:solidFill>
                  <a:schemeClr val="accent1"/>
                </a:solidFill>
                <a:latin typeface="Hind Regular"/>
                <a:ea typeface="MS PGothic" charset="0"/>
                <a:cs typeface="Hind Regular"/>
              </a:rPr>
              <a:t>Self Regulation</a:t>
            </a:r>
          </a:p>
          <a:p>
            <a:pPr marL="190500" indent="-190500">
              <a:buClr>
                <a:schemeClr val="accent2"/>
              </a:buClr>
              <a:buFont typeface="Times" charset="0"/>
              <a:buChar char="•"/>
            </a:pPr>
            <a:endParaRPr lang="en-US" dirty="0">
              <a:solidFill>
                <a:schemeClr val="accent1"/>
              </a:solidFill>
              <a:latin typeface="Hind Regular"/>
              <a:ea typeface="MS PGothic" charset="0"/>
              <a:cs typeface="Hind Regular"/>
            </a:endParaRPr>
          </a:p>
          <a:p>
            <a:pPr marL="190500" indent="-190500">
              <a:buClr>
                <a:schemeClr val="accent2"/>
              </a:buClr>
              <a:buFont typeface="Times" charset="0"/>
              <a:buChar char="•"/>
            </a:pPr>
            <a:r>
              <a:rPr lang="en-US" dirty="0">
                <a:solidFill>
                  <a:schemeClr val="accent1"/>
                </a:solidFill>
                <a:latin typeface="Hind Regular"/>
                <a:ea typeface="MS PGothic" charset="0"/>
                <a:cs typeface="Hind Regular"/>
              </a:rPr>
              <a:t>Consumer/Government Approval</a:t>
            </a:r>
          </a:p>
          <a:p>
            <a:pPr marL="190500" indent="-190500">
              <a:buClr>
                <a:schemeClr val="accent2"/>
              </a:buClr>
              <a:buFont typeface="Times" charset="0"/>
              <a:buChar char="•"/>
            </a:pPr>
            <a:endParaRPr lang="en-US" dirty="0">
              <a:solidFill>
                <a:schemeClr val="accent1"/>
              </a:solidFill>
              <a:latin typeface="Hind Regular"/>
              <a:ea typeface="MS PGothic" charset="0"/>
              <a:cs typeface="Hind Regular"/>
            </a:endParaRPr>
          </a:p>
          <a:p>
            <a:pPr marL="190500" indent="-190500">
              <a:buClr>
                <a:schemeClr val="accent2"/>
              </a:buClr>
              <a:buFont typeface="Times" charset="0"/>
              <a:buChar char="•"/>
            </a:pPr>
            <a:r>
              <a:rPr lang="en-US" dirty="0">
                <a:solidFill>
                  <a:schemeClr val="accent1"/>
                </a:solidFill>
                <a:latin typeface="Hind Regular"/>
                <a:ea typeface="MS PGothic" charset="0"/>
                <a:cs typeface="Hind Regular"/>
              </a:rPr>
              <a:t>Less Legislation/Government Regulation</a:t>
            </a:r>
          </a:p>
          <a:p>
            <a:pPr marL="190500" indent="-190500">
              <a:buClr>
                <a:schemeClr val="accent2"/>
              </a:buClr>
              <a:buFont typeface="Times" charset="0"/>
              <a:buChar char="•"/>
            </a:pPr>
            <a:endParaRPr lang="en-US" dirty="0">
              <a:solidFill>
                <a:schemeClr val="accent1"/>
              </a:solidFill>
              <a:latin typeface="Hind Regular"/>
              <a:ea typeface="MS PGothic" charset="0"/>
              <a:cs typeface="Hind Regular"/>
            </a:endParaRPr>
          </a:p>
          <a:p>
            <a:pPr marL="190500" indent="-190500">
              <a:buClr>
                <a:schemeClr val="accent2"/>
              </a:buClr>
              <a:buFont typeface="Times" charset="0"/>
              <a:buChar char="•"/>
            </a:pPr>
            <a:r>
              <a:rPr lang="en-US" dirty="0">
                <a:solidFill>
                  <a:schemeClr val="accent1"/>
                </a:solidFill>
                <a:latin typeface="Hind Regular"/>
                <a:ea typeface="MS PGothic" charset="0"/>
                <a:cs typeface="Hind Regular"/>
              </a:rPr>
              <a:t>Sales Aid</a:t>
            </a:r>
          </a:p>
          <a:p>
            <a:pPr marL="190500" indent="-190500">
              <a:buClr>
                <a:schemeClr val="accent2"/>
              </a:buClr>
              <a:buFont typeface="Times" charset="0"/>
              <a:buChar char="•"/>
            </a:pPr>
            <a:endParaRPr lang="en-US" dirty="0">
              <a:solidFill>
                <a:schemeClr val="accent1"/>
              </a:solidFill>
              <a:latin typeface="Hind Regular"/>
              <a:ea typeface="MS PGothic" charset="0"/>
              <a:cs typeface="Hind Regular"/>
            </a:endParaRPr>
          </a:p>
          <a:p>
            <a:pPr marL="190500" indent="-190500">
              <a:buClr>
                <a:schemeClr val="accent2"/>
              </a:buClr>
              <a:buFont typeface="Times" charset="0"/>
              <a:buChar char="•"/>
            </a:pPr>
            <a:r>
              <a:rPr lang="en-US" dirty="0">
                <a:solidFill>
                  <a:schemeClr val="accent1"/>
                </a:solidFill>
                <a:latin typeface="Hind Regular"/>
                <a:ea typeface="MS PGothic" charset="0"/>
                <a:cs typeface="Hind Regular"/>
              </a:rPr>
              <a:t>Prestige</a:t>
            </a:r>
          </a:p>
          <a:p>
            <a:pPr marL="190500" indent="-190500">
              <a:buClr>
                <a:schemeClr val="accent2"/>
              </a:buClr>
              <a:buFont typeface="Times" charset="0"/>
              <a:buChar char="•"/>
            </a:pPr>
            <a:endParaRPr lang="en-US" dirty="0">
              <a:solidFill>
                <a:schemeClr val="accent1"/>
              </a:solidFill>
              <a:latin typeface="Hind Regular"/>
              <a:ea typeface="MS PGothic" charset="0"/>
              <a:cs typeface="Hind Regular"/>
            </a:endParaRPr>
          </a:p>
          <a:p>
            <a:pPr marL="190500" indent="-190500">
              <a:buClr>
                <a:schemeClr val="accent2"/>
              </a:buClr>
              <a:buFont typeface="Times" charset="0"/>
              <a:buChar char="•"/>
            </a:pPr>
            <a:r>
              <a:rPr lang="en-US" dirty="0">
                <a:solidFill>
                  <a:schemeClr val="accent1"/>
                </a:solidFill>
                <a:latin typeface="Hind Regular"/>
                <a:ea typeface="MS PGothic" charset="0"/>
                <a:cs typeface="Hind Regular"/>
              </a:rPr>
              <a:t>DSA Recruiting Tool</a:t>
            </a:r>
          </a:p>
          <a:p>
            <a:pPr>
              <a:buClr>
                <a:schemeClr val="accent2"/>
              </a:buClr>
            </a:pPr>
            <a:endParaRPr lang="en-US" dirty="0">
              <a:solidFill>
                <a:schemeClr val="accent1"/>
              </a:solidFill>
              <a:latin typeface="Hind Regular"/>
              <a:ea typeface="MS PGothic" charset="0"/>
              <a:cs typeface="Hind Regular"/>
            </a:endParaRPr>
          </a:p>
          <a:p>
            <a:pPr marL="190500" indent="-190500">
              <a:buClr>
                <a:schemeClr val="accent2"/>
              </a:buClr>
              <a:buFont typeface="Times" charset="0"/>
              <a:buChar char="•"/>
            </a:pPr>
            <a:r>
              <a:rPr lang="en-US" dirty="0">
                <a:solidFill>
                  <a:schemeClr val="accent1"/>
                </a:solidFill>
                <a:latin typeface="Hind Regular"/>
                <a:ea typeface="MS PGothic" charset="0"/>
                <a:cs typeface="Hind Regular"/>
              </a:rPr>
              <a:t>Company Recruiting Tool</a:t>
            </a:r>
          </a:p>
        </p:txBody>
      </p:sp>
      <p:sp>
        <p:nvSpPr>
          <p:cNvPr id="5"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rgbClr val="FFFFFF"/>
                </a:solidFill>
                <a:latin typeface="Hind bold"/>
                <a:cs typeface="Hind bold"/>
              </a:rPr>
              <a:t>DSA Code of Ethics.</a:t>
            </a:r>
          </a:p>
        </p:txBody>
      </p:sp>
    </p:spTree>
    <p:extLst>
      <p:ext uri="{BB962C8B-B14F-4D97-AF65-F5344CB8AC3E}">
        <p14:creationId xmlns:p14="http://schemas.microsoft.com/office/powerpoint/2010/main" val="292961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3284" y="484285"/>
            <a:ext cx="5977673" cy="130218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solidFill>
                <a:latin typeface=""/>
                <a:ea typeface="+mn-ea"/>
                <a:cs typeface="+mn-cs"/>
              </a:defRPr>
            </a:lvl1pPr>
            <a:lvl2pPr marL="742950" indent="-285750" algn="l" defTabSz="457200" rtl="0" eaLnBrk="1" latinLnBrk="0" hangingPunct="1">
              <a:spcBef>
                <a:spcPct val="20000"/>
              </a:spcBef>
              <a:buFont typeface="Arial"/>
              <a:buChar char="–"/>
              <a:defRPr sz="2800" b="0" i="0" kern="1200">
                <a:solidFill>
                  <a:schemeClr val="tx2"/>
                </a:solidFill>
                <a:latin typeface=""/>
                <a:ea typeface="+mn-ea"/>
                <a:cs typeface="+mn-cs"/>
              </a:defRPr>
            </a:lvl2pPr>
            <a:lvl3pPr marL="1143000" indent="-228600" algn="l" defTabSz="457200" rtl="0" eaLnBrk="1" latinLnBrk="0" hangingPunct="1">
              <a:spcBef>
                <a:spcPct val="20000"/>
              </a:spcBef>
              <a:buFont typeface="Arial"/>
              <a:buChar char="•"/>
              <a:defRPr sz="2400" b="0" i="0" kern="1200">
                <a:solidFill>
                  <a:schemeClr val="tx2"/>
                </a:solidFill>
                <a:latin typeface=""/>
                <a:ea typeface="+mn-ea"/>
                <a:cs typeface="+mn-cs"/>
              </a:defRPr>
            </a:lvl3pPr>
            <a:lvl4pPr marL="1600200" indent="-228600" algn="l" defTabSz="457200" rtl="0" eaLnBrk="1" latinLnBrk="0" hangingPunct="1">
              <a:spcBef>
                <a:spcPct val="20000"/>
              </a:spcBef>
              <a:buFont typeface="Arial"/>
              <a:buChar char="–"/>
              <a:defRPr sz="2000" b="0" i="0" kern="1200">
                <a:solidFill>
                  <a:schemeClr val="tx2"/>
                </a:solidFill>
                <a:latin typeface=""/>
                <a:ea typeface="+mn-ea"/>
                <a:cs typeface="+mn-cs"/>
              </a:defRPr>
            </a:lvl4pPr>
            <a:lvl5pPr marL="2057400" indent="-228600" algn="l" defTabSz="457200" rtl="0" eaLnBrk="1" latinLnBrk="0" hangingPunct="1">
              <a:spcBef>
                <a:spcPct val="20000"/>
              </a:spcBef>
              <a:buFont typeface="Arial"/>
              <a:buChar char="»"/>
              <a:defRPr sz="2000" b="0" i="0" kern="1200">
                <a:solidFill>
                  <a:schemeClr val="tx2"/>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1"/>
                </a:solidFill>
                <a:latin typeface="Hind bold"/>
                <a:cs typeface="Hind bold"/>
              </a:rPr>
              <a:t>Who must</a:t>
            </a:r>
            <a:br>
              <a:rPr lang="en-US" dirty="0">
                <a:solidFill>
                  <a:schemeClr val="accent1"/>
                </a:solidFill>
                <a:latin typeface="Hind bold"/>
                <a:cs typeface="Hind bold"/>
              </a:rPr>
            </a:br>
            <a:r>
              <a:rPr lang="en-US" dirty="0">
                <a:solidFill>
                  <a:schemeClr val="accent1"/>
                </a:solidFill>
                <a:latin typeface="Hind bold"/>
                <a:cs typeface="Hind bold"/>
              </a:rPr>
              <a:t>comply with the Code.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08" y="868572"/>
            <a:ext cx="7848600" cy="5886450"/>
          </a:xfrm>
          <a:prstGeom prst="rect">
            <a:avLst/>
          </a:prstGeom>
        </p:spPr>
      </p:pic>
      <p:sp>
        <p:nvSpPr>
          <p:cNvPr id="10"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Tree>
    <p:extLst>
      <p:ext uri="{BB962C8B-B14F-4D97-AF65-F5344CB8AC3E}">
        <p14:creationId xmlns:p14="http://schemas.microsoft.com/office/powerpoint/2010/main" val="107876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833" y="2041641"/>
            <a:ext cx="8229600" cy="4158077"/>
          </a:xfrm>
        </p:spPr>
        <p:txBody>
          <a:bodyPr/>
          <a:lstStyle/>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No deceptive or unfair sales practices</a:t>
            </a:r>
          </a:p>
          <a:p>
            <a:pPr marL="190500" indent="-190500">
              <a:spcBef>
                <a:spcPct val="25000"/>
              </a:spcBef>
              <a:buClr>
                <a:schemeClr val="accent2"/>
              </a:buClr>
              <a:buSzPct val="120000"/>
              <a:buFont typeface="Times" charset="0"/>
              <a:buChar char="•"/>
            </a:pPr>
            <a:endParaRPr lang="en-US" sz="800" b="0"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Complete and accurate information about the products </a:t>
            </a:r>
          </a:p>
          <a:p>
            <a:pPr marL="190500" indent="-190500">
              <a:spcBef>
                <a:spcPct val="25000"/>
              </a:spcBef>
              <a:buClr>
                <a:schemeClr val="accent2"/>
              </a:buClr>
              <a:buSzPct val="120000"/>
              <a:buFont typeface="Times" charset="0"/>
              <a:buChar char="•"/>
            </a:pPr>
            <a:endParaRPr lang="en-US" sz="800" b="0"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No false or misleading testimonials </a:t>
            </a:r>
          </a:p>
          <a:p>
            <a:pPr marL="0" indent="0">
              <a:spcBef>
                <a:spcPct val="25000"/>
              </a:spcBef>
              <a:buClr>
                <a:schemeClr val="accent2"/>
              </a:buClr>
              <a:buSzPct val="120000"/>
              <a:buNone/>
            </a:pPr>
            <a:endParaRPr lang="en-US" sz="800" b="0"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Written documentation outlining terms of sale</a:t>
            </a:r>
          </a:p>
          <a:p>
            <a:pPr marL="190500" indent="-190500">
              <a:spcBef>
                <a:spcPct val="25000"/>
              </a:spcBef>
              <a:buClr>
                <a:schemeClr val="accent2"/>
              </a:buClr>
              <a:buSzPct val="120000"/>
              <a:buFont typeface="Times" charset="0"/>
              <a:buChar char="•"/>
            </a:pPr>
            <a:endParaRPr lang="en-US" sz="800" b="0"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Contact information</a:t>
            </a:r>
          </a:p>
          <a:p>
            <a:pPr marL="190500" indent="-190500">
              <a:spcBef>
                <a:spcPct val="25000"/>
              </a:spcBef>
              <a:buClr>
                <a:schemeClr val="accent2"/>
              </a:buClr>
              <a:buSzPct val="120000"/>
              <a:buFont typeface="Times" charset="0"/>
              <a:buChar char="•"/>
            </a:pPr>
            <a:endParaRPr lang="en-US" sz="800" b="0"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Clear return policies</a:t>
            </a:r>
          </a:p>
          <a:p>
            <a:pPr marL="190500" indent="-190500">
              <a:spcBef>
                <a:spcPct val="25000"/>
              </a:spcBef>
              <a:buClr>
                <a:schemeClr val="accent2"/>
              </a:buClr>
              <a:buSzPct val="120000"/>
              <a:buFont typeface="Times" charset="0"/>
              <a:buChar char="•"/>
            </a:pPr>
            <a:endParaRPr lang="en-US" sz="800" b="0" dirty="0">
              <a:solidFill>
                <a:schemeClr val="tx2"/>
              </a:solidFill>
              <a:latin typeface="Hind Regular"/>
              <a:cs typeface="Hind Regular"/>
            </a:endParaRPr>
          </a:p>
          <a:p>
            <a:pPr marL="190500" indent="-190500">
              <a:spcBef>
                <a:spcPct val="25000"/>
              </a:spcBef>
              <a:buClr>
                <a:schemeClr val="accent2"/>
              </a:buClr>
              <a:buSzPct val="120000"/>
              <a:buFont typeface="Times" charset="0"/>
              <a:buChar char="•"/>
            </a:pPr>
            <a:r>
              <a:rPr lang="en-US" b="0" dirty="0">
                <a:solidFill>
                  <a:schemeClr val="tx2"/>
                </a:solidFill>
                <a:latin typeface="Hind Regular"/>
                <a:cs typeface="Hind Regular"/>
              </a:rPr>
              <a:t>Respect for consumer privacy</a:t>
            </a:r>
          </a:p>
        </p:txBody>
      </p:sp>
      <p:sp>
        <p:nvSpPr>
          <p:cNvPr id="3" name="Subtitle 2"/>
          <p:cNvSpPr>
            <a:spLocks noGrp="1"/>
          </p:cNvSpPr>
          <p:nvPr>
            <p:ph type="subTitle" idx="4294967295"/>
          </p:nvPr>
        </p:nvSpPr>
        <p:spPr/>
        <p:txBody>
          <a:bodyPr>
            <a:normAutofit/>
          </a:bodyPr>
          <a:lstStyle/>
          <a:p>
            <a:pPr marL="0" indent="0">
              <a:buNone/>
            </a:pPr>
            <a:r>
              <a:rPr lang="en-US" dirty="0">
                <a:solidFill>
                  <a:schemeClr val="accent1"/>
                </a:solidFill>
                <a:latin typeface="Hind bold"/>
                <a:cs typeface="Hind bold"/>
              </a:rPr>
              <a:t>Our Promise</a:t>
            </a:r>
            <a:br>
              <a:rPr lang="en-US" dirty="0">
                <a:solidFill>
                  <a:schemeClr val="accent1"/>
                </a:solidFill>
                <a:latin typeface="Hind bold"/>
                <a:cs typeface="Hind bold"/>
              </a:rPr>
            </a:br>
            <a:r>
              <a:rPr lang="en-US" dirty="0">
                <a:solidFill>
                  <a:schemeClr val="accent1"/>
                </a:solidFill>
                <a:latin typeface="Hind bold"/>
                <a:cs typeface="Hind bold"/>
              </a:rPr>
              <a:t>to Consumers.</a:t>
            </a:r>
          </a:p>
        </p:txBody>
      </p:sp>
      <p:sp>
        <p:nvSpPr>
          <p:cNvPr id="6" name="Subtitle 2"/>
          <p:cNvSpPr txBox="1">
            <a:spLocks/>
          </p:cNvSpPr>
          <p:nvPr/>
        </p:nvSpPr>
        <p:spPr>
          <a:xfrm>
            <a:off x="4975890" y="6457122"/>
            <a:ext cx="4039640" cy="346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
                <a:ea typeface="+mn-ea"/>
                <a:cs typeface="+mn-cs"/>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
                <a:ea typeface="+mn-ea"/>
                <a:cs typeface="+mn-cs"/>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
                <a:ea typeface="+mn-ea"/>
                <a:cs typeface="+mn-cs"/>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500" dirty="0">
                <a:solidFill>
                  <a:schemeClr val="bg1"/>
                </a:solidFill>
                <a:latin typeface="Hind bold"/>
                <a:cs typeface="Hind bold"/>
              </a:rPr>
              <a:t>DSA Code of Ethics.</a:t>
            </a:r>
          </a:p>
        </p:txBody>
      </p:sp>
    </p:spTree>
    <p:extLst>
      <p:ext uri="{BB962C8B-B14F-4D97-AF65-F5344CB8AC3E}">
        <p14:creationId xmlns:p14="http://schemas.microsoft.com/office/powerpoint/2010/main" val="895220511"/>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3B3B3C"/>
      </a:dk2>
      <a:lt2>
        <a:srgbClr val="FFFFFF"/>
      </a:lt2>
      <a:accent1>
        <a:srgbClr val="4A425B"/>
      </a:accent1>
      <a:accent2>
        <a:srgbClr val="8FC8AA"/>
      </a:accent2>
      <a:accent3>
        <a:srgbClr val="B8BABD"/>
      </a:accent3>
      <a:accent4>
        <a:srgbClr val="3B3B3C"/>
      </a:accent4>
      <a:accent5>
        <a:srgbClr val="4BACC6"/>
      </a:accent5>
      <a:accent6>
        <a:srgbClr val="F79646"/>
      </a:accent6>
      <a:hlink>
        <a:srgbClr val="4A425B"/>
      </a:hlink>
      <a:folHlink>
        <a:srgbClr val="8FC8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TotalTime>
  <Words>2849</Words>
  <Application>Microsoft Office PowerPoint</Application>
  <PresentationFormat>On-screen Show (4:3)</PresentationFormat>
  <Paragraphs>373</Paragraphs>
  <Slides>21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Courier New</vt:lpstr>
      <vt:lpstr>Hind bold</vt:lpstr>
      <vt:lpstr>Hind Regular</vt:lpstr>
      <vt:lpstr>Symbol</vt:lpstr>
      <vt:lpstr>Times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Detergent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Herlein</dc:creator>
  <cp:lastModifiedBy>Maureen A. Paniagua</cp:lastModifiedBy>
  <cp:revision>29</cp:revision>
  <dcterms:created xsi:type="dcterms:W3CDTF">2016-07-11T13:02:48Z</dcterms:created>
  <dcterms:modified xsi:type="dcterms:W3CDTF">2021-05-27T17:31:41Z</dcterms:modified>
</cp:coreProperties>
</file>